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2" r:id="rId7"/>
    <p:sldId id="266" r:id="rId8"/>
    <p:sldId id="268" r:id="rId9"/>
    <p:sldId id="267" r:id="rId10"/>
    <p:sldId id="280" r:id="rId11"/>
    <p:sldId id="279" r:id="rId12"/>
    <p:sldId id="272" r:id="rId13"/>
    <p:sldId id="281" r:id="rId14"/>
    <p:sldId id="293" r:id="rId15"/>
    <p:sldId id="285" r:id="rId16"/>
    <p:sldId id="287" r:id="rId17"/>
    <p:sldId id="289" r:id="rId18"/>
    <p:sldId id="291" r:id="rId19"/>
    <p:sldId id="282" r:id="rId20"/>
    <p:sldId id="271" r:id="rId21"/>
    <p:sldId id="275" r:id="rId22"/>
    <p:sldId id="283" r:id="rId23"/>
    <p:sldId id="284" r:id="rId24"/>
    <p:sldId id="265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4F59D-55FF-4482-8C57-617716EB3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FBB9AC-988F-40B1-A90B-B88F34BB0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6865EC-E994-4906-96A3-D0F9823F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7AB67-181D-4D2E-8A07-54DC3F98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5FF231-A788-4C88-B256-B0B1596F6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216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8EDDA-119C-4B73-8249-9ED36D9C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310C44-8C70-4569-A988-934543569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71B82A-2972-4781-8D15-F39EBF9D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B49FD-5466-4C79-8B81-4DA109CF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7C1FD9-7B1D-438D-89C0-9AD57A2C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149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CAE2C0-7BE0-47C1-B3E9-AFD58171D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C0B57E-4A19-4EA6-B475-2CD7685EB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9117D7-F154-4EE6-BB7F-A6F0AEEE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193E67-9AEF-4263-9979-87FA8B75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953A6E-E5AE-4001-B4ED-1E613E36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523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55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A93A7-2504-425D-A0AF-D3675A1E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C09F79-45D5-40AF-B296-EC9ED8E8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241557-617E-4728-9B54-5DB6AF03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0D6D03-F91C-433C-8EBD-EF3877FF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3EA210-7CAF-41AB-8907-784BEF3F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186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192FF-0A71-45BB-BD7D-B25F7554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D1E74C-CED1-4AE8-99B9-3444DEDAC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F2147B-5E4E-4C73-91A2-2E76F8908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4C5F3F-FAF0-4332-BD23-1B449F4C0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449C60-836C-40B0-9534-D40D5BEE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461F9C-D832-4F6E-A86A-DA9D68BF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875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C9BAD-EE7A-4D6B-840E-7631F25C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C079E-C334-4DF3-BF39-CA9718EAE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EA89CC-F69E-4400-8DFD-30676FF80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31E73E2-690D-4B35-9255-A36DA1F7BA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5D8F7C-A1BF-436D-9B63-EB532BB49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DD75EEF-FDB2-4E32-ACBA-453B74C4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A2C676-F3E8-4033-BDEC-91BB6FB8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060900-38E9-4BBF-8A56-3095BD9A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464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B8DA9-0932-4835-9789-807977A4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081567-E6C2-4E71-9901-9C449907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D7E9BC-0382-439F-9564-D793E923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02C8CF-14A6-4BCE-8404-3151CB5E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862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29FFDD-8C39-404B-9F22-099495F1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4BE1E7-A3F9-47B1-9AC4-8AE3220F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437D5C-D0FD-4285-AD93-2A2DB9EE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907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BF8A3-E98F-4978-A369-A2FB7A20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A56798-6DB9-437E-A226-8D06F41A1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FC581C-084A-406D-9453-2FF184C52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82EF0B-7A31-4B77-A2A4-3791F968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AD4086-43A3-477A-A657-0723685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10A3ED-6F3D-4102-A6EE-AA0704E0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247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EFE16-8F89-4081-A343-60A8A03B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515F4B-4386-4D28-8F07-E8E64A611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D9E7AA-D202-4C85-83B1-5B0EE181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3156E4-4834-471C-9CED-D950618D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38FD52-9E14-4C47-8D4C-8CDFC8E7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DD13E5-513B-49E5-9807-80705916C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324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9188DA3-D2EE-431A-B50E-1B2126A3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D7D62C-CA59-4723-86DE-FED36B7AB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19CE30-6354-4073-B6EC-5255D8C1C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7FBAB-52D9-4CD5-AC2E-3B94FA57D291}" type="datetimeFigureOut">
              <a:rPr lang="es-AR" smtClean="0"/>
              <a:t>29/3/2022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2EAEA4-B186-41B5-9645-EA9ADDEA6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D2A5C2-2940-4254-9663-3ADF03824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FEF76-1D47-43CD-8A03-7B0988B1239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550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obbot.com/entrevistas/fernando-valladar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fccc.int/sites/default/files/resource/cma3_auv_2_cover%20decision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75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4" y="-118163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079729" y="607393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F816FD-6CEF-4151-932C-685C9AC5A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434" y="1406582"/>
            <a:ext cx="9869566" cy="199202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D246A8F-A50A-4362-9E29-DDD9AE35D1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819"/>
          <a:stretch/>
        </p:blipFill>
        <p:spPr>
          <a:xfrm>
            <a:off x="2023855" y="3640213"/>
            <a:ext cx="3704914" cy="211683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2ECDF4B-3360-4390-8A72-A22502AC61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14" b="22926"/>
          <a:stretch/>
        </p:blipFill>
        <p:spPr>
          <a:xfrm>
            <a:off x="6096000" y="3612352"/>
            <a:ext cx="4811486" cy="2116833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E38E28EE-8EAD-4B7D-850B-07DCC293C83E}"/>
              </a:ext>
            </a:extLst>
          </p:cNvPr>
          <p:cNvSpPr/>
          <p:nvPr/>
        </p:nvSpPr>
        <p:spPr>
          <a:xfrm>
            <a:off x="-350629" y="1515277"/>
            <a:ext cx="3995909" cy="146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Impactos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en la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Agricultura</a:t>
            </a:r>
          </a:p>
        </p:txBody>
      </p:sp>
    </p:spTree>
    <p:extLst>
      <p:ext uri="{BB962C8B-B14F-4D97-AF65-F5344CB8AC3E}">
        <p14:creationId xmlns:p14="http://schemas.microsoft.com/office/powerpoint/2010/main" val="2486529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4" y="-118163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079729" y="422727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38E28EE-8EAD-4B7D-850B-07DCC293C83E}"/>
              </a:ext>
            </a:extLst>
          </p:cNvPr>
          <p:cNvSpPr/>
          <p:nvPr/>
        </p:nvSpPr>
        <p:spPr>
          <a:xfrm>
            <a:off x="-150660" y="1295962"/>
            <a:ext cx="56197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800"/>
              </a:spcAft>
            </a:pPr>
            <a:r>
              <a:rPr lang="es-MX" sz="2800" b="1" dirty="0">
                <a:solidFill>
                  <a:schemeClr val="accent2">
                    <a:lumMod val="50000"/>
                  </a:schemeClr>
                </a:solidFill>
              </a:rPr>
              <a:t>2020</a:t>
            </a:r>
            <a:br>
              <a:rPr lang="es-MX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MX" sz="2800" b="1" dirty="0">
                <a:solidFill>
                  <a:schemeClr val="accent2">
                    <a:lumMod val="50000"/>
                  </a:schemeClr>
                </a:solidFill>
              </a:rPr>
              <a:t>Récord  del número </a:t>
            </a:r>
            <a:br>
              <a:rPr lang="es-MX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MX" sz="2800" b="1" dirty="0">
                <a:solidFill>
                  <a:schemeClr val="accent2">
                    <a:lumMod val="50000"/>
                  </a:schemeClr>
                </a:solidFill>
              </a:rPr>
              <a:t>de huracanes e inundaciones</a:t>
            </a:r>
          </a:p>
        </p:txBody>
      </p:sp>
      <p:pic>
        <p:nvPicPr>
          <p:cNvPr id="8" name="Picture 2" descr="All the Records the 2020 Hurricane Season has Broken So Far | The Weather  Channel - Articles from The Weather Channel | weather.com">
            <a:extLst>
              <a:ext uri="{FF2B5EF4-FFF2-40B4-BE49-F238E27FC236}">
                <a16:creationId xmlns:a16="http://schemas.microsoft.com/office/drawing/2014/main" id="{DFD78ADE-E1E0-442F-8F63-B80D41365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7"/>
          <a:stretch/>
        </p:blipFill>
        <p:spPr bwMode="auto">
          <a:xfrm>
            <a:off x="5115339" y="1189365"/>
            <a:ext cx="6980583" cy="436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F63BD22-B9FD-45A7-AFB5-39B12C36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1" y="3126606"/>
            <a:ext cx="3239295" cy="264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DEDBF592-4991-44B5-80D7-67838C3F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75" y="3483759"/>
            <a:ext cx="1244348" cy="32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98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4" y="-118163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079729" y="607393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1671F4-E189-4A24-BB47-7E71001C6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5" t="18792" r="8316" b="4832"/>
          <a:stretch/>
        </p:blipFill>
        <p:spPr>
          <a:xfrm>
            <a:off x="2351432" y="1871502"/>
            <a:ext cx="7489136" cy="380228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73F3C25-B53D-468E-A776-3681014CB362}"/>
              </a:ext>
            </a:extLst>
          </p:cNvPr>
          <p:cNvSpPr txBox="1"/>
          <p:nvPr/>
        </p:nvSpPr>
        <p:spPr>
          <a:xfrm>
            <a:off x="448274" y="1280277"/>
            <a:ext cx="10487204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NASA, estima una caída del 24% en del rendimiento mundial del maíz</a:t>
            </a:r>
          </a:p>
        </p:txBody>
      </p:sp>
    </p:spTree>
    <p:extLst>
      <p:ext uri="{BB962C8B-B14F-4D97-AF65-F5344CB8AC3E}">
        <p14:creationId xmlns:p14="http://schemas.microsoft.com/office/powerpoint/2010/main" val="207692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4" y="-118163"/>
            <a:ext cx="2864805" cy="14511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8519E0-F68B-4999-AFDD-DD3021B068E6}"/>
              </a:ext>
            </a:extLst>
          </p:cNvPr>
          <p:cNvSpPr txBox="1"/>
          <p:nvPr/>
        </p:nvSpPr>
        <p:spPr>
          <a:xfrm>
            <a:off x="358924" y="1621389"/>
            <a:ext cx="2576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2">
                    <a:lumMod val="50000"/>
                  </a:schemeClr>
                </a:solidFill>
              </a:rPr>
              <a:t>La Gran sequía de Norteamérica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E2551DDD-0FA2-4F3F-8373-02DB92D97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8FA18C1-63B5-4A85-AE79-0A2BE7A8F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798" y="0"/>
            <a:ext cx="7496390" cy="57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3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4" y="-118163"/>
            <a:ext cx="2864805" cy="14511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8519E0-F68B-4999-AFDD-DD3021B068E6}"/>
              </a:ext>
            </a:extLst>
          </p:cNvPr>
          <p:cNvSpPr txBox="1"/>
          <p:nvPr/>
        </p:nvSpPr>
        <p:spPr>
          <a:xfrm>
            <a:off x="214924" y="1544940"/>
            <a:ext cx="273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2">
                    <a:lumMod val="50000"/>
                  </a:schemeClr>
                </a:solidFill>
              </a:rPr>
              <a:t>Sequía en  Sudamérica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E2551DDD-0FA2-4F3F-8373-02DB92D97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anomalia">
            <a:extLst>
              <a:ext uri="{FF2B5EF4-FFF2-40B4-BE49-F238E27FC236}">
                <a16:creationId xmlns:a16="http://schemas.microsoft.com/office/drawing/2014/main" id="{2F063388-E297-48D8-BF9F-EFE81F75B372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1"/>
          <a:stretch/>
        </p:blipFill>
        <p:spPr bwMode="auto">
          <a:xfrm>
            <a:off x="7620454" y="1331363"/>
            <a:ext cx="4487251" cy="3987681"/>
          </a:xfrm>
          <a:prstGeom prst="rect">
            <a:avLst/>
          </a:prstGeom>
          <a:solidFill>
            <a:srgbClr val="1B864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58">
            <a:extLst>
              <a:ext uri="{FF2B5EF4-FFF2-40B4-BE49-F238E27FC236}">
                <a16:creationId xmlns:a16="http://schemas.microsoft.com/office/drawing/2014/main" id="{B4037669-07D4-453A-A773-003FBEAA9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368" y="239283"/>
            <a:ext cx="32686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92" tIns="43046" rIns="86092" bIns="43046">
            <a:spAutoFit/>
          </a:bodyPr>
          <a:lstStyle>
            <a:lvl1pPr defTabSz="8604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6A6A6A"/>
                </a:solidFill>
                <a:latin typeface="Avenir Book" panose="02000503020000020003"/>
              </a:defRPr>
            </a:lvl1pPr>
            <a:lvl2pPr marL="742950" indent="-285750" defTabSz="860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6A6A6A"/>
                </a:solidFill>
                <a:latin typeface="Avenir Book" panose="02000503020000020003"/>
              </a:defRPr>
            </a:lvl2pPr>
            <a:lvl3pPr marL="1143000" indent="-228600" defTabSz="860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A6A6A"/>
                </a:solidFill>
                <a:latin typeface="Avenir Book" panose="02000503020000020003"/>
              </a:defRPr>
            </a:lvl3pPr>
            <a:lvl4pPr marL="1600200" indent="-228600" defTabSz="860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4pPr>
            <a:lvl5pPr marL="2057400" indent="-228600" defTabSz="860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5pPr>
            <a:lvl6pPr marL="2514600" indent="-228600" defTabSz="8604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6pPr>
            <a:lvl7pPr marL="2971800" indent="-228600" defTabSz="8604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7pPr>
            <a:lvl8pPr marL="3429000" indent="-228600" defTabSz="8604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8pPr>
            <a:lvl9pPr marL="3886200" indent="-228600" defTabSz="8604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2000" b="1" dirty="0">
                <a:solidFill>
                  <a:srgbClr val="373737"/>
                </a:solidFill>
                <a:latin typeface="Calibri" panose="020F0502020204030204" pitchFamily="34" charset="0"/>
              </a:rPr>
              <a:t>Anomalía (%)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08CFC16-7DBF-41A4-B12E-7AB891DE82AE}"/>
              </a:ext>
            </a:extLst>
          </p:cNvPr>
          <p:cNvSpPr/>
          <p:nvPr/>
        </p:nvSpPr>
        <p:spPr bwMode="auto">
          <a:xfrm>
            <a:off x="992188" y="6026150"/>
            <a:ext cx="5357812" cy="531813"/>
          </a:xfrm>
          <a:prstGeom prst="rect">
            <a:avLst/>
          </a:prstGeom>
          <a:solidFill>
            <a:srgbClr val="F5F5F5">
              <a:lumMod val="95000"/>
            </a:srgbClr>
          </a:solidFill>
          <a:ln w="3175" cap="flat" cmpd="sng" algn="ctr">
            <a:solidFill>
              <a:srgbClr val="6E6E6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srgbClr val="6E6E6E">
                    <a:lumMod val="75000"/>
                  </a:srgbClr>
                </a:solidFill>
                <a:effectLst/>
                <a:uLnTx/>
                <a:uFillTx/>
              </a:rPr>
              <a:t>De las anomalías: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srgbClr val="6E6E6E">
                    <a:lumMod val="75000"/>
                  </a:srgbClr>
                </a:solidFill>
                <a:effectLst/>
                <a:uLnTx/>
                <a:uFillTx/>
              </a:rPr>
              <a:t>Los colores amarillos a naranjas indican déficit de lluvia o por debajo de lo normal.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srgbClr val="6E6E6E">
                    <a:lumMod val="75000"/>
                  </a:srgbClr>
                </a:solidFill>
                <a:effectLst/>
                <a:uLnTx/>
                <a:uFillTx/>
              </a:rPr>
              <a:t>Los colores verdes a azules indican lluvia por arriba de lo normal o superávit.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6137F1E-2104-457D-BE1F-C0F398E045D1}"/>
              </a:ext>
            </a:extLst>
          </p:cNvPr>
          <p:cNvSpPr/>
          <p:nvPr/>
        </p:nvSpPr>
        <p:spPr>
          <a:xfrm>
            <a:off x="6643688" y="6024563"/>
            <a:ext cx="2974975" cy="250825"/>
          </a:xfrm>
          <a:prstGeom prst="rect">
            <a:avLst/>
          </a:prstGeom>
          <a:solidFill>
            <a:srgbClr val="F5F5F5">
              <a:lumMod val="95000"/>
            </a:srgbClr>
          </a:solidFill>
          <a:ln w="3175" cap="flat" cmpd="sng" algn="ctr">
            <a:solidFill>
              <a:srgbClr val="6E6E6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srgbClr val="6E6E6E">
                    <a:lumMod val="75000"/>
                  </a:srgbClr>
                </a:solidFill>
                <a:effectLst/>
                <a:uLnTx/>
                <a:uFillTx/>
              </a:rPr>
              <a:t>Muestra la precipitación total en el mes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FF358906-C25C-49EF-8D1F-E26D2B73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361" y="233765"/>
            <a:ext cx="3143704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6A6A6A"/>
                </a:solidFill>
                <a:latin typeface="Avenir Book" panose="02000503020000020003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6A6A6A"/>
                </a:solidFill>
                <a:latin typeface="Avenir Book" panose="02000503020000020003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A6A6A"/>
                </a:solidFill>
                <a:latin typeface="Avenir Book" panose="02000503020000020003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Precipitación registrada</a:t>
            </a:r>
          </a:p>
        </p:txBody>
      </p:sp>
      <p:pic>
        <p:nvPicPr>
          <p:cNvPr id="17" name="anomalia">
            <a:extLst>
              <a:ext uri="{FF2B5EF4-FFF2-40B4-BE49-F238E27FC236}">
                <a16:creationId xmlns:a16="http://schemas.microsoft.com/office/drawing/2014/main" id="{D1B74763-2F1C-417D-822D-063BB81D6D3D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502"/>
          <a:stretch/>
        </p:blipFill>
        <p:spPr>
          <a:xfrm>
            <a:off x="3079729" y="1332111"/>
            <a:ext cx="4076170" cy="3985425"/>
          </a:xfrm>
          <a:prstGeom prst="rect">
            <a:avLst/>
          </a:prstGeom>
          <a:solidFill>
            <a:srgbClr val="1B8649">
              <a:alpha val="0"/>
            </a:srgbClr>
          </a:solidFill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934A79-67AB-454A-B101-E87C5F2682CF}"/>
              </a:ext>
            </a:extLst>
          </p:cNvPr>
          <p:cNvSpPr/>
          <p:nvPr/>
        </p:nvSpPr>
        <p:spPr>
          <a:xfrm>
            <a:off x="9013840" y="826172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FEBRERO</a:t>
            </a:r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F2B4C55-7733-4E7E-9E15-B42A3B1A1439}"/>
              </a:ext>
            </a:extLst>
          </p:cNvPr>
          <p:cNvSpPr/>
          <p:nvPr/>
        </p:nvSpPr>
        <p:spPr>
          <a:xfrm>
            <a:off x="3932689" y="931253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ENERO</a:t>
            </a:r>
            <a:endParaRPr lang="es-MX" dirty="0"/>
          </a:p>
        </p:txBody>
      </p:sp>
      <p:pic>
        <p:nvPicPr>
          <p:cNvPr id="19" name="SPI3">
            <a:extLst>
              <a:ext uri="{FF2B5EF4-FFF2-40B4-BE49-F238E27FC236}">
                <a16:creationId xmlns:a16="http://schemas.microsoft.com/office/drawing/2014/main" id="{B90F6136-8C17-4B67-8909-82864E5AA7E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/>
          <a:stretch>
            <a:fillRect/>
          </a:stretch>
        </p:blipFill>
        <p:spPr bwMode="auto">
          <a:xfrm>
            <a:off x="214924" y="3172409"/>
            <a:ext cx="2565598" cy="2253262"/>
          </a:xfrm>
          <a:prstGeom prst="rect">
            <a:avLst/>
          </a:prstGeom>
          <a:solidFill>
            <a:srgbClr val="1B864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6EDDF3-C7C6-4D17-A5DE-BD3EC5366912}"/>
              </a:ext>
            </a:extLst>
          </p:cNvPr>
          <p:cNvSpPr txBox="1"/>
          <p:nvPr/>
        </p:nvSpPr>
        <p:spPr>
          <a:xfrm>
            <a:off x="382875" y="2850280"/>
            <a:ext cx="206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SPI, Nov-Ene</a:t>
            </a:r>
          </a:p>
        </p:txBody>
      </p:sp>
      <p:pic>
        <p:nvPicPr>
          <p:cNvPr id="20" name="Imagen 7">
            <a:extLst>
              <a:ext uri="{FF2B5EF4-FFF2-40B4-BE49-F238E27FC236}">
                <a16:creationId xmlns:a16="http://schemas.microsoft.com/office/drawing/2014/main" id="{CC6E64FD-997C-4F1D-B826-528CC3F8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02" y="4941272"/>
            <a:ext cx="1458266" cy="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7">
            <a:extLst>
              <a:ext uri="{FF2B5EF4-FFF2-40B4-BE49-F238E27FC236}">
                <a16:creationId xmlns:a16="http://schemas.microsoft.com/office/drawing/2014/main" id="{23739268-22D0-4364-89A1-D68842C5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800" y="4851076"/>
            <a:ext cx="1458266" cy="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7">
            <a:extLst>
              <a:ext uri="{FF2B5EF4-FFF2-40B4-BE49-F238E27FC236}">
                <a16:creationId xmlns:a16="http://schemas.microsoft.com/office/drawing/2014/main" id="{E13C32B5-51A2-4B6C-A858-41DD68DD3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2" y="4851076"/>
            <a:ext cx="1114043" cy="28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409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4" y="-118163"/>
            <a:ext cx="2864805" cy="1451113"/>
          </a:xfrm>
          <a:prstGeom prst="rect">
            <a:avLst/>
          </a:prstGeom>
        </p:spPr>
      </p:pic>
      <p:pic>
        <p:nvPicPr>
          <p:cNvPr id="19" name="mes4">
            <a:extLst>
              <a:ext uri="{FF2B5EF4-FFF2-40B4-BE49-F238E27FC236}">
                <a16:creationId xmlns:a16="http://schemas.microsoft.com/office/drawing/2014/main" id="{09CC36EC-15C8-41A3-8ECC-2C24942E9C40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11326" r="10307" b="2636"/>
          <a:stretch/>
        </p:blipFill>
        <p:spPr bwMode="auto">
          <a:xfrm>
            <a:off x="8289937" y="2518811"/>
            <a:ext cx="2587121" cy="2565401"/>
          </a:xfrm>
          <a:prstGeom prst="rect">
            <a:avLst/>
          </a:prstGeom>
          <a:solidFill>
            <a:srgbClr val="1B864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mes3">
            <a:extLst>
              <a:ext uri="{FF2B5EF4-FFF2-40B4-BE49-F238E27FC236}">
                <a16:creationId xmlns:a16="http://schemas.microsoft.com/office/drawing/2014/main" id="{FF98B323-AE4C-4BCD-BC6B-BF14E0B3EF81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1725" r="9641" b="2236"/>
          <a:stretch/>
        </p:blipFill>
        <p:spPr bwMode="auto">
          <a:xfrm>
            <a:off x="4901260" y="2518811"/>
            <a:ext cx="2587121" cy="2565401"/>
          </a:xfrm>
          <a:prstGeom prst="rect">
            <a:avLst/>
          </a:prstGeom>
          <a:solidFill>
            <a:srgbClr val="1B864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mes2">
            <a:extLst>
              <a:ext uri="{FF2B5EF4-FFF2-40B4-BE49-F238E27FC236}">
                <a16:creationId xmlns:a16="http://schemas.microsoft.com/office/drawing/2014/main" id="{3FEB1918-A327-4E95-8DC7-8DD9E3C36280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11725" r="9588" b="2235"/>
          <a:stretch/>
        </p:blipFill>
        <p:spPr bwMode="auto">
          <a:xfrm>
            <a:off x="1473818" y="2518811"/>
            <a:ext cx="2587121" cy="2565401"/>
          </a:xfrm>
          <a:prstGeom prst="rect">
            <a:avLst/>
          </a:prstGeom>
          <a:solidFill>
            <a:srgbClr val="1B864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upo 31">
            <a:extLst>
              <a:ext uri="{FF2B5EF4-FFF2-40B4-BE49-F238E27FC236}">
                <a16:creationId xmlns:a16="http://schemas.microsoft.com/office/drawing/2014/main" id="{27D7B6F2-9BE3-4124-81B4-B248605FD0D9}"/>
              </a:ext>
            </a:extLst>
          </p:cNvPr>
          <p:cNvGrpSpPr>
            <a:grpSpLocks/>
          </p:cNvGrpSpPr>
          <p:nvPr/>
        </p:nvGrpSpPr>
        <p:grpSpPr bwMode="auto">
          <a:xfrm>
            <a:off x="11218118" y="1824831"/>
            <a:ext cx="625475" cy="3208337"/>
            <a:chOff x="11341913" y="512362"/>
            <a:chExt cx="626889" cy="3208758"/>
          </a:xfrm>
        </p:grpSpPr>
        <p:pic>
          <p:nvPicPr>
            <p:cNvPr id="24" name="Imagen 32">
              <a:extLst>
                <a:ext uri="{FF2B5EF4-FFF2-40B4-BE49-F238E27FC236}">
                  <a16:creationId xmlns:a16="http://schemas.microsoft.com/office/drawing/2014/main" id="{40646E43-543B-4DD5-9CEE-E5884BA42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2974" y="843905"/>
              <a:ext cx="425828" cy="2867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Clim1">
              <a:extLst>
                <a:ext uri="{FF2B5EF4-FFF2-40B4-BE49-F238E27FC236}">
                  <a16:creationId xmlns:a16="http://schemas.microsoft.com/office/drawing/2014/main" id="{261C1BFA-39CC-402F-A3D2-640F0355520A}"/>
                </a:ext>
              </a:extLst>
            </p:cNvPr>
            <p:cNvSpPr txBox="1"/>
            <p:nvPr/>
          </p:nvSpPr>
          <p:spPr>
            <a:xfrm rot="16200000">
              <a:off x="10622958" y="1231317"/>
              <a:ext cx="1698848" cy="2609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rgbClr val="111C4E"/>
                  </a:solidFill>
                  <a:latin typeface="Avenir Book" panose="02000503020000020003"/>
                </a:rPr>
                <a:t>Arriba de lo normal</a:t>
              </a:r>
            </a:p>
          </p:txBody>
        </p:sp>
        <p:sp>
          <p:nvSpPr>
            <p:cNvPr id="26" name="Clim1">
              <a:extLst>
                <a:ext uri="{FF2B5EF4-FFF2-40B4-BE49-F238E27FC236}">
                  <a16:creationId xmlns:a16="http://schemas.microsoft.com/office/drawing/2014/main" id="{0C43629F-8C96-4BF2-BF14-7A2AD472DB23}"/>
                </a:ext>
              </a:extLst>
            </p:cNvPr>
            <p:cNvSpPr txBox="1"/>
            <p:nvPr/>
          </p:nvSpPr>
          <p:spPr>
            <a:xfrm rot="16200000">
              <a:off x="10622958" y="2741227"/>
              <a:ext cx="1698848" cy="2609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MX" sz="1100" b="1" dirty="0">
                  <a:solidFill>
                    <a:srgbClr val="111C4E"/>
                  </a:solidFill>
                  <a:latin typeface="Avenir Book" panose="02000503020000020003"/>
                </a:rPr>
                <a:t>Debajo de lo normal</a:t>
              </a:r>
            </a:p>
          </p:txBody>
        </p:sp>
      </p:grpSp>
      <p:sp>
        <p:nvSpPr>
          <p:cNvPr id="27" name="Título 2">
            <a:extLst>
              <a:ext uri="{FF2B5EF4-FFF2-40B4-BE49-F238E27FC236}">
                <a16:creationId xmlns:a16="http://schemas.microsoft.com/office/drawing/2014/main" id="{31F70244-591A-416F-8FFA-DBDEAF84B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670" y="1471694"/>
            <a:ext cx="849061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6A6A6A"/>
                </a:solidFill>
                <a:latin typeface="Avenir Book" panose="02000503020000020003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6A6A6A"/>
                </a:solidFill>
                <a:latin typeface="Avenir Book" panose="02000503020000020003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A6A6A"/>
                </a:solidFill>
                <a:latin typeface="Avenir Book" panose="02000503020000020003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Pronóstico probabilístico de precipitación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EFD5DDB-D77F-4E20-BD58-E0854A3DFB6C}"/>
              </a:ext>
            </a:extLst>
          </p:cNvPr>
          <p:cNvSpPr txBox="1"/>
          <p:nvPr/>
        </p:nvSpPr>
        <p:spPr>
          <a:xfrm>
            <a:off x="10368328" y="1483556"/>
            <a:ext cx="1747092" cy="702486"/>
          </a:xfrm>
          <a:prstGeom prst="rect">
            <a:avLst/>
          </a:prstGeom>
          <a:noFill/>
        </p:spPr>
        <p:txBody>
          <a:bodyPr wrap="square" lIns="86092" tIns="43046" rIns="86092" bIns="43046">
            <a:spAutoFit/>
          </a:bodyPr>
          <a:lstStyle/>
          <a:p>
            <a:pPr marL="0" marR="0" lvl="0" indent="0" defTabSz="8612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</a:rPr>
              <a:t>Probabilidad </a:t>
            </a:r>
          </a:p>
          <a:p>
            <a:pPr marL="0" marR="0" lvl="0" indent="0" defTabSz="8612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</a:rPr>
              <a:t>en terciles (%)</a:t>
            </a:r>
          </a:p>
        </p:txBody>
      </p:sp>
      <p:sp>
        <p:nvSpPr>
          <p:cNvPr id="29" name="Clim4">
            <a:extLst>
              <a:ext uri="{FF2B5EF4-FFF2-40B4-BE49-F238E27FC236}">
                <a16:creationId xmlns:a16="http://schemas.microsoft.com/office/drawing/2014/main" id="{A4097A47-1E20-4F91-8A78-08DB32031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23" y="2069550"/>
            <a:ext cx="2303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6A6A6A"/>
                </a:solidFill>
                <a:latin typeface="Avenir Book" panose="02000503020000020003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6A6A6A"/>
                </a:solidFill>
                <a:latin typeface="Avenir Book" panose="02000503020000020003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A6A6A"/>
                </a:solidFill>
                <a:latin typeface="Avenir Book" panose="02000503020000020003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/>
              </a:rPr>
              <a:t> marzo 2022</a:t>
            </a:r>
          </a:p>
        </p:txBody>
      </p:sp>
      <p:sp>
        <p:nvSpPr>
          <p:cNvPr id="30" name="Clim5">
            <a:extLst>
              <a:ext uri="{FF2B5EF4-FFF2-40B4-BE49-F238E27FC236}">
                <a16:creationId xmlns:a16="http://schemas.microsoft.com/office/drawing/2014/main" id="{A5059616-41F6-4492-B7DC-BE2A0DDA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661" y="2088600"/>
            <a:ext cx="2540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6A6A6A"/>
                </a:solidFill>
                <a:latin typeface="Avenir Book" panose="02000503020000020003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6A6A6A"/>
                </a:solidFill>
                <a:latin typeface="Avenir Book" panose="02000503020000020003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A6A6A"/>
                </a:solidFill>
                <a:latin typeface="Avenir Book" panose="02000503020000020003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/>
              </a:rPr>
              <a:t>abril 2022</a:t>
            </a:r>
          </a:p>
        </p:txBody>
      </p:sp>
      <p:sp>
        <p:nvSpPr>
          <p:cNvPr id="31" name="Clim6">
            <a:extLst>
              <a:ext uri="{FF2B5EF4-FFF2-40B4-BE49-F238E27FC236}">
                <a16:creationId xmlns:a16="http://schemas.microsoft.com/office/drawing/2014/main" id="{D6D89FDF-5422-455F-8E2A-2743434E6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461" y="2088600"/>
            <a:ext cx="2540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6A6A6A"/>
                </a:solidFill>
                <a:latin typeface="Avenir Book" panose="02000503020000020003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6A6A6A"/>
                </a:solidFill>
                <a:latin typeface="Avenir Book" panose="02000503020000020003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A6A6A"/>
                </a:solidFill>
                <a:latin typeface="Avenir Book" panose="02000503020000020003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6A6A6A"/>
                </a:solidFill>
                <a:latin typeface="Avenir Book" panose="02000503020000020003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/>
              </a:rPr>
              <a:t>mayo 2022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43D61FFA-35EB-4CE5-BA57-E2ED1F75FE3D}"/>
              </a:ext>
            </a:extLst>
          </p:cNvPr>
          <p:cNvSpPr/>
          <p:nvPr/>
        </p:nvSpPr>
        <p:spPr>
          <a:xfrm>
            <a:off x="1293245" y="3701807"/>
            <a:ext cx="1282004" cy="1489293"/>
          </a:xfrm>
          <a:custGeom>
            <a:avLst/>
            <a:gdLst>
              <a:gd name="connsiteX0" fmla="*/ 97016 w 1282004"/>
              <a:gd name="connsiteY0" fmla="*/ 2446 h 1489293"/>
              <a:gd name="connsiteX1" fmla="*/ 600869 w 1282004"/>
              <a:gd name="connsiteY1" fmla="*/ 11777 h 1489293"/>
              <a:gd name="connsiteX2" fmla="*/ 619531 w 1282004"/>
              <a:gd name="connsiteY2" fmla="*/ 30438 h 1489293"/>
              <a:gd name="connsiteX3" fmla="*/ 647522 w 1282004"/>
              <a:gd name="connsiteY3" fmla="*/ 49099 h 1489293"/>
              <a:gd name="connsiteX4" fmla="*/ 666184 w 1282004"/>
              <a:gd name="connsiteY4" fmla="*/ 86422 h 1489293"/>
              <a:gd name="connsiteX5" fmla="*/ 703506 w 1282004"/>
              <a:gd name="connsiteY5" fmla="*/ 114413 h 1489293"/>
              <a:gd name="connsiteX6" fmla="*/ 759490 w 1282004"/>
              <a:gd name="connsiteY6" fmla="*/ 207720 h 1489293"/>
              <a:gd name="connsiteX7" fmla="*/ 768820 w 1282004"/>
              <a:gd name="connsiteY7" fmla="*/ 282364 h 1489293"/>
              <a:gd name="connsiteX8" fmla="*/ 834135 w 1282004"/>
              <a:gd name="connsiteY8" fmla="*/ 366340 h 1489293"/>
              <a:gd name="connsiteX9" fmla="*/ 862126 w 1282004"/>
              <a:gd name="connsiteY9" fmla="*/ 385001 h 1489293"/>
              <a:gd name="connsiteX10" fmla="*/ 880788 w 1282004"/>
              <a:gd name="connsiteY10" fmla="*/ 459646 h 1489293"/>
              <a:gd name="connsiteX11" fmla="*/ 890118 w 1282004"/>
              <a:gd name="connsiteY11" fmla="*/ 496969 h 1489293"/>
              <a:gd name="connsiteX12" fmla="*/ 899449 w 1282004"/>
              <a:gd name="connsiteY12" fmla="*/ 571613 h 1489293"/>
              <a:gd name="connsiteX13" fmla="*/ 918110 w 1282004"/>
              <a:gd name="connsiteY13" fmla="*/ 655589 h 1489293"/>
              <a:gd name="connsiteX14" fmla="*/ 936771 w 1282004"/>
              <a:gd name="connsiteY14" fmla="*/ 767556 h 1489293"/>
              <a:gd name="connsiteX15" fmla="*/ 946102 w 1282004"/>
              <a:gd name="connsiteY15" fmla="*/ 814209 h 1489293"/>
              <a:gd name="connsiteX16" fmla="*/ 974094 w 1282004"/>
              <a:gd name="connsiteY16" fmla="*/ 954169 h 1489293"/>
              <a:gd name="connsiteX17" fmla="*/ 983424 w 1282004"/>
              <a:gd name="connsiteY17" fmla="*/ 982160 h 1489293"/>
              <a:gd name="connsiteX18" fmla="*/ 1039408 w 1282004"/>
              <a:gd name="connsiteY18" fmla="*/ 1010152 h 1489293"/>
              <a:gd name="connsiteX19" fmla="*/ 1086061 w 1282004"/>
              <a:gd name="connsiteY19" fmla="*/ 1028813 h 1489293"/>
              <a:gd name="connsiteX20" fmla="*/ 1123384 w 1282004"/>
              <a:gd name="connsiteY20" fmla="*/ 1094128 h 1489293"/>
              <a:gd name="connsiteX21" fmla="*/ 1151375 w 1282004"/>
              <a:gd name="connsiteY21" fmla="*/ 1112789 h 1489293"/>
              <a:gd name="connsiteX22" fmla="*/ 1216690 w 1282004"/>
              <a:gd name="connsiteY22" fmla="*/ 1187434 h 1489293"/>
              <a:gd name="connsiteX23" fmla="*/ 1244682 w 1282004"/>
              <a:gd name="connsiteY23" fmla="*/ 1234087 h 1489293"/>
              <a:gd name="connsiteX24" fmla="*/ 1263343 w 1282004"/>
              <a:gd name="connsiteY24" fmla="*/ 1308732 h 1489293"/>
              <a:gd name="connsiteX25" fmla="*/ 1282004 w 1282004"/>
              <a:gd name="connsiteY25" fmla="*/ 1336724 h 1489293"/>
              <a:gd name="connsiteX26" fmla="*/ 1254012 w 1282004"/>
              <a:gd name="connsiteY26" fmla="*/ 1374046 h 1489293"/>
              <a:gd name="connsiteX27" fmla="*/ 1226020 w 1282004"/>
              <a:gd name="connsiteY27" fmla="*/ 1383377 h 1489293"/>
              <a:gd name="connsiteX28" fmla="*/ 1076731 w 1282004"/>
              <a:gd name="connsiteY28" fmla="*/ 1402038 h 1489293"/>
              <a:gd name="connsiteX29" fmla="*/ 815473 w 1282004"/>
              <a:gd name="connsiteY29" fmla="*/ 1430030 h 1489293"/>
              <a:gd name="connsiteX30" fmla="*/ 13041 w 1282004"/>
              <a:gd name="connsiteY30" fmla="*/ 1150111 h 1489293"/>
              <a:gd name="connsiteX31" fmla="*/ 41033 w 1282004"/>
              <a:gd name="connsiteY31" fmla="*/ 1028813 h 1489293"/>
              <a:gd name="connsiteX32" fmla="*/ 50363 w 1282004"/>
              <a:gd name="connsiteY32" fmla="*/ 77091 h 1489293"/>
              <a:gd name="connsiteX33" fmla="*/ 69024 w 1282004"/>
              <a:gd name="connsiteY33" fmla="*/ 49099 h 1489293"/>
              <a:gd name="connsiteX34" fmla="*/ 97016 w 1282004"/>
              <a:gd name="connsiteY34" fmla="*/ 2446 h 14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82004" h="1489293">
                <a:moveTo>
                  <a:pt x="97016" y="2446"/>
                </a:moveTo>
                <a:cubicBezTo>
                  <a:pt x="185657" y="-3774"/>
                  <a:pt x="433130" y="2791"/>
                  <a:pt x="600869" y="11777"/>
                </a:cubicBezTo>
                <a:cubicBezTo>
                  <a:pt x="609654" y="12248"/>
                  <a:pt x="612662" y="24943"/>
                  <a:pt x="619531" y="30438"/>
                </a:cubicBezTo>
                <a:cubicBezTo>
                  <a:pt x="628287" y="37443"/>
                  <a:pt x="638192" y="42879"/>
                  <a:pt x="647522" y="49099"/>
                </a:cubicBezTo>
                <a:cubicBezTo>
                  <a:pt x="653743" y="61540"/>
                  <a:pt x="657132" y="75861"/>
                  <a:pt x="666184" y="86422"/>
                </a:cubicBezTo>
                <a:cubicBezTo>
                  <a:pt x="676304" y="98229"/>
                  <a:pt x="696060" y="100761"/>
                  <a:pt x="703506" y="114413"/>
                </a:cubicBezTo>
                <a:cubicBezTo>
                  <a:pt x="761347" y="220456"/>
                  <a:pt x="679808" y="167878"/>
                  <a:pt x="759490" y="207720"/>
                </a:cubicBezTo>
                <a:cubicBezTo>
                  <a:pt x="762600" y="232601"/>
                  <a:pt x="760386" y="258750"/>
                  <a:pt x="768820" y="282364"/>
                </a:cubicBezTo>
                <a:cubicBezTo>
                  <a:pt x="777637" y="307051"/>
                  <a:pt x="811362" y="347362"/>
                  <a:pt x="834135" y="366340"/>
                </a:cubicBezTo>
                <a:cubicBezTo>
                  <a:pt x="842750" y="373519"/>
                  <a:pt x="852796" y="378781"/>
                  <a:pt x="862126" y="385001"/>
                </a:cubicBezTo>
                <a:cubicBezTo>
                  <a:pt x="878798" y="435016"/>
                  <a:pt x="865777" y="392097"/>
                  <a:pt x="880788" y="459646"/>
                </a:cubicBezTo>
                <a:cubicBezTo>
                  <a:pt x="883570" y="472164"/>
                  <a:pt x="888010" y="484320"/>
                  <a:pt x="890118" y="496969"/>
                </a:cubicBezTo>
                <a:cubicBezTo>
                  <a:pt x="894240" y="521703"/>
                  <a:pt x="895636" y="546830"/>
                  <a:pt x="899449" y="571613"/>
                </a:cubicBezTo>
                <a:cubicBezTo>
                  <a:pt x="906486" y="617354"/>
                  <a:pt x="908820" y="613787"/>
                  <a:pt x="918110" y="655589"/>
                </a:cubicBezTo>
                <a:cubicBezTo>
                  <a:pt x="932772" y="721566"/>
                  <a:pt x="923787" y="689650"/>
                  <a:pt x="936771" y="767556"/>
                </a:cubicBezTo>
                <a:cubicBezTo>
                  <a:pt x="939378" y="783199"/>
                  <a:pt x="944006" y="798489"/>
                  <a:pt x="946102" y="814209"/>
                </a:cubicBezTo>
                <a:cubicBezTo>
                  <a:pt x="964736" y="953961"/>
                  <a:pt x="939733" y="862536"/>
                  <a:pt x="974094" y="954169"/>
                </a:cubicBezTo>
                <a:cubicBezTo>
                  <a:pt x="977547" y="963378"/>
                  <a:pt x="978364" y="973727"/>
                  <a:pt x="983424" y="982160"/>
                </a:cubicBezTo>
                <a:cubicBezTo>
                  <a:pt x="999255" y="1008545"/>
                  <a:pt x="1010895" y="1000648"/>
                  <a:pt x="1039408" y="1010152"/>
                </a:cubicBezTo>
                <a:cubicBezTo>
                  <a:pt x="1055297" y="1015448"/>
                  <a:pt x="1070510" y="1022593"/>
                  <a:pt x="1086061" y="1028813"/>
                </a:cubicBezTo>
                <a:cubicBezTo>
                  <a:pt x="1148241" y="1090996"/>
                  <a:pt x="1041146" y="978995"/>
                  <a:pt x="1123384" y="1094128"/>
                </a:cubicBezTo>
                <a:cubicBezTo>
                  <a:pt x="1129902" y="1103253"/>
                  <a:pt x="1142045" y="1106569"/>
                  <a:pt x="1151375" y="1112789"/>
                </a:cubicBezTo>
                <a:cubicBezTo>
                  <a:pt x="1194918" y="1178104"/>
                  <a:pt x="1170037" y="1156332"/>
                  <a:pt x="1216690" y="1187434"/>
                </a:cubicBezTo>
                <a:cubicBezTo>
                  <a:pt x="1243120" y="1266730"/>
                  <a:pt x="1206258" y="1170048"/>
                  <a:pt x="1244682" y="1234087"/>
                </a:cubicBezTo>
                <a:cubicBezTo>
                  <a:pt x="1256190" y="1253266"/>
                  <a:pt x="1256658" y="1290905"/>
                  <a:pt x="1263343" y="1308732"/>
                </a:cubicBezTo>
                <a:cubicBezTo>
                  <a:pt x="1267281" y="1319232"/>
                  <a:pt x="1275784" y="1327393"/>
                  <a:pt x="1282004" y="1336724"/>
                </a:cubicBezTo>
                <a:cubicBezTo>
                  <a:pt x="1272673" y="1349165"/>
                  <a:pt x="1265959" y="1364091"/>
                  <a:pt x="1254012" y="1374046"/>
                </a:cubicBezTo>
                <a:cubicBezTo>
                  <a:pt x="1246456" y="1380342"/>
                  <a:pt x="1235735" y="1381843"/>
                  <a:pt x="1226020" y="1383377"/>
                </a:cubicBezTo>
                <a:cubicBezTo>
                  <a:pt x="1176483" y="1391199"/>
                  <a:pt x="1126596" y="1396695"/>
                  <a:pt x="1076731" y="1402038"/>
                </a:cubicBezTo>
                <a:lnTo>
                  <a:pt x="815473" y="1430030"/>
                </a:lnTo>
                <a:cubicBezTo>
                  <a:pt x="-14468" y="1420490"/>
                  <a:pt x="-29651" y="1690868"/>
                  <a:pt x="13041" y="1150111"/>
                </a:cubicBezTo>
                <a:cubicBezTo>
                  <a:pt x="14278" y="1134437"/>
                  <a:pt x="33784" y="1057810"/>
                  <a:pt x="41033" y="1028813"/>
                </a:cubicBezTo>
                <a:cubicBezTo>
                  <a:pt x="44143" y="711572"/>
                  <a:pt x="41303" y="394218"/>
                  <a:pt x="50363" y="77091"/>
                </a:cubicBezTo>
                <a:cubicBezTo>
                  <a:pt x="50683" y="65882"/>
                  <a:pt x="62019" y="57856"/>
                  <a:pt x="69024" y="49099"/>
                </a:cubicBezTo>
                <a:cubicBezTo>
                  <a:pt x="84742" y="29451"/>
                  <a:pt x="8375" y="8666"/>
                  <a:pt x="97016" y="244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34D85B7F-B2DB-4024-911D-C21F2DBF54C6}"/>
              </a:ext>
            </a:extLst>
          </p:cNvPr>
          <p:cNvSpPr/>
          <p:nvPr/>
        </p:nvSpPr>
        <p:spPr>
          <a:xfrm rot="1947468">
            <a:off x="2615806" y="3386712"/>
            <a:ext cx="1150321" cy="197491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28C214AC-E3A1-46F0-AC0D-E9FE56B059B6}"/>
              </a:ext>
            </a:extLst>
          </p:cNvPr>
          <p:cNvSpPr/>
          <p:nvPr/>
        </p:nvSpPr>
        <p:spPr>
          <a:xfrm>
            <a:off x="4789955" y="3837050"/>
            <a:ext cx="1282004" cy="1489293"/>
          </a:xfrm>
          <a:custGeom>
            <a:avLst/>
            <a:gdLst>
              <a:gd name="connsiteX0" fmla="*/ 97016 w 1282004"/>
              <a:gd name="connsiteY0" fmla="*/ 2446 h 1489293"/>
              <a:gd name="connsiteX1" fmla="*/ 600869 w 1282004"/>
              <a:gd name="connsiteY1" fmla="*/ 11777 h 1489293"/>
              <a:gd name="connsiteX2" fmla="*/ 619531 w 1282004"/>
              <a:gd name="connsiteY2" fmla="*/ 30438 h 1489293"/>
              <a:gd name="connsiteX3" fmla="*/ 647522 w 1282004"/>
              <a:gd name="connsiteY3" fmla="*/ 49099 h 1489293"/>
              <a:gd name="connsiteX4" fmla="*/ 666184 w 1282004"/>
              <a:gd name="connsiteY4" fmla="*/ 86422 h 1489293"/>
              <a:gd name="connsiteX5" fmla="*/ 703506 w 1282004"/>
              <a:gd name="connsiteY5" fmla="*/ 114413 h 1489293"/>
              <a:gd name="connsiteX6" fmla="*/ 759490 w 1282004"/>
              <a:gd name="connsiteY6" fmla="*/ 207720 h 1489293"/>
              <a:gd name="connsiteX7" fmla="*/ 768820 w 1282004"/>
              <a:gd name="connsiteY7" fmla="*/ 282364 h 1489293"/>
              <a:gd name="connsiteX8" fmla="*/ 834135 w 1282004"/>
              <a:gd name="connsiteY8" fmla="*/ 366340 h 1489293"/>
              <a:gd name="connsiteX9" fmla="*/ 862126 w 1282004"/>
              <a:gd name="connsiteY9" fmla="*/ 385001 h 1489293"/>
              <a:gd name="connsiteX10" fmla="*/ 880788 w 1282004"/>
              <a:gd name="connsiteY10" fmla="*/ 459646 h 1489293"/>
              <a:gd name="connsiteX11" fmla="*/ 890118 w 1282004"/>
              <a:gd name="connsiteY11" fmla="*/ 496969 h 1489293"/>
              <a:gd name="connsiteX12" fmla="*/ 899449 w 1282004"/>
              <a:gd name="connsiteY12" fmla="*/ 571613 h 1489293"/>
              <a:gd name="connsiteX13" fmla="*/ 918110 w 1282004"/>
              <a:gd name="connsiteY13" fmla="*/ 655589 h 1489293"/>
              <a:gd name="connsiteX14" fmla="*/ 936771 w 1282004"/>
              <a:gd name="connsiteY14" fmla="*/ 767556 h 1489293"/>
              <a:gd name="connsiteX15" fmla="*/ 946102 w 1282004"/>
              <a:gd name="connsiteY15" fmla="*/ 814209 h 1489293"/>
              <a:gd name="connsiteX16" fmla="*/ 974094 w 1282004"/>
              <a:gd name="connsiteY16" fmla="*/ 954169 h 1489293"/>
              <a:gd name="connsiteX17" fmla="*/ 983424 w 1282004"/>
              <a:gd name="connsiteY17" fmla="*/ 982160 h 1489293"/>
              <a:gd name="connsiteX18" fmla="*/ 1039408 w 1282004"/>
              <a:gd name="connsiteY18" fmla="*/ 1010152 h 1489293"/>
              <a:gd name="connsiteX19" fmla="*/ 1086061 w 1282004"/>
              <a:gd name="connsiteY19" fmla="*/ 1028813 h 1489293"/>
              <a:gd name="connsiteX20" fmla="*/ 1123384 w 1282004"/>
              <a:gd name="connsiteY20" fmla="*/ 1094128 h 1489293"/>
              <a:gd name="connsiteX21" fmla="*/ 1151375 w 1282004"/>
              <a:gd name="connsiteY21" fmla="*/ 1112789 h 1489293"/>
              <a:gd name="connsiteX22" fmla="*/ 1216690 w 1282004"/>
              <a:gd name="connsiteY22" fmla="*/ 1187434 h 1489293"/>
              <a:gd name="connsiteX23" fmla="*/ 1244682 w 1282004"/>
              <a:gd name="connsiteY23" fmla="*/ 1234087 h 1489293"/>
              <a:gd name="connsiteX24" fmla="*/ 1263343 w 1282004"/>
              <a:gd name="connsiteY24" fmla="*/ 1308732 h 1489293"/>
              <a:gd name="connsiteX25" fmla="*/ 1282004 w 1282004"/>
              <a:gd name="connsiteY25" fmla="*/ 1336724 h 1489293"/>
              <a:gd name="connsiteX26" fmla="*/ 1254012 w 1282004"/>
              <a:gd name="connsiteY26" fmla="*/ 1374046 h 1489293"/>
              <a:gd name="connsiteX27" fmla="*/ 1226020 w 1282004"/>
              <a:gd name="connsiteY27" fmla="*/ 1383377 h 1489293"/>
              <a:gd name="connsiteX28" fmla="*/ 1076731 w 1282004"/>
              <a:gd name="connsiteY28" fmla="*/ 1402038 h 1489293"/>
              <a:gd name="connsiteX29" fmla="*/ 815473 w 1282004"/>
              <a:gd name="connsiteY29" fmla="*/ 1430030 h 1489293"/>
              <a:gd name="connsiteX30" fmla="*/ 13041 w 1282004"/>
              <a:gd name="connsiteY30" fmla="*/ 1150111 h 1489293"/>
              <a:gd name="connsiteX31" fmla="*/ 41033 w 1282004"/>
              <a:gd name="connsiteY31" fmla="*/ 1028813 h 1489293"/>
              <a:gd name="connsiteX32" fmla="*/ 50363 w 1282004"/>
              <a:gd name="connsiteY32" fmla="*/ 77091 h 1489293"/>
              <a:gd name="connsiteX33" fmla="*/ 69024 w 1282004"/>
              <a:gd name="connsiteY33" fmla="*/ 49099 h 1489293"/>
              <a:gd name="connsiteX34" fmla="*/ 97016 w 1282004"/>
              <a:gd name="connsiteY34" fmla="*/ 2446 h 14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82004" h="1489293">
                <a:moveTo>
                  <a:pt x="97016" y="2446"/>
                </a:moveTo>
                <a:cubicBezTo>
                  <a:pt x="185657" y="-3774"/>
                  <a:pt x="433130" y="2791"/>
                  <a:pt x="600869" y="11777"/>
                </a:cubicBezTo>
                <a:cubicBezTo>
                  <a:pt x="609654" y="12248"/>
                  <a:pt x="612662" y="24943"/>
                  <a:pt x="619531" y="30438"/>
                </a:cubicBezTo>
                <a:cubicBezTo>
                  <a:pt x="628287" y="37443"/>
                  <a:pt x="638192" y="42879"/>
                  <a:pt x="647522" y="49099"/>
                </a:cubicBezTo>
                <a:cubicBezTo>
                  <a:pt x="653743" y="61540"/>
                  <a:pt x="657132" y="75861"/>
                  <a:pt x="666184" y="86422"/>
                </a:cubicBezTo>
                <a:cubicBezTo>
                  <a:pt x="676304" y="98229"/>
                  <a:pt x="696060" y="100761"/>
                  <a:pt x="703506" y="114413"/>
                </a:cubicBezTo>
                <a:cubicBezTo>
                  <a:pt x="761347" y="220456"/>
                  <a:pt x="679808" y="167878"/>
                  <a:pt x="759490" y="207720"/>
                </a:cubicBezTo>
                <a:cubicBezTo>
                  <a:pt x="762600" y="232601"/>
                  <a:pt x="760386" y="258750"/>
                  <a:pt x="768820" y="282364"/>
                </a:cubicBezTo>
                <a:cubicBezTo>
                  <a:pt x="777637" y="307051"/>
                  <a:pt x="811362" y="347362"/>
                  <a:pt x="834135" y="366340"/>
                </a:cubicBezTo>
                <a:cubicBezTo>
                  <a:pt x="842750" y="373519"/>
                  <a:pt x="852796" y="378781"/>
                  <a:pt x="862126" y="385001"/>
                </a:cubicBezTo>
                <a:cubicBezTo>
                  <a:pt x="878798" y="435016"/>
                  <a:pt x="865777" y="392097"/>
                  <a:pt x="880788" y="459646"/>
                </a:cubicBezTo>
                <a:cubicBezTo>
                  <a:pt x="883570" y="472164"/>
                  <a:pt x="888010" y="484320"/>
                  <a:pt x="890118" y="496969"/>
                </a:cubicBezTo>
                <a:cubicBezTo>
                  <a:pt x="894240" y="521703"/>
                  <a:pt x="895636" y="546830"/>
                  <a:pt x="899449" y="571613"/>
                </a:cubicBezTo>
                <a:cubicBezTo>
                  <a:pt x="906486" y="617354"/>
                  <a:pt x="908820" y="613787"/>
                  <a:pt x="918110" y="655589"/>
                </a:cubicBezTo>
                <a:cubicBezTo>
                  <a:pt x="932772" y="721566"/>
                  <a:pt x="923787" y="689650"/>
                  <a:pt x="936771" y="767556"/>
                </a:cubicBezTo>
                <a:cubicBezTo>
                  <a:pt x="939378" y="783199"/>
                  <a:pt x="944006" y="798489"/>
                  <a:pt x="946102" y="814209"/>
                </a:cubicBezTo>
                <a:cubicBezTo>
                  <a:pt x="964736" y="953961"/>
                  <a:pt x="939733" y="862536"/>
                  <a:pt x="974094" y="954169"/>
                </a:cubicBezTo>
                <a:cubicBezTo>
                  <a:pt x="977547" y="963378"/>
                  <a:pt x="978364" y="973727"/>
                  <a:pt x="983424" y="982160"/>
                </a:cubicBezTo>
                <a:cubicBezTo>
                  <a:pt x="999255" y="1008545"/>
                  <a:pt x="1010895" y="1000648"/>
                  <a:pt x="1039408" y="1010152"/>
                </a:cubicBezTo>
                <a:cubicBezTo>
                  <a:pt x="1055297" y="1015448"/>
                  <a:pt x="1070510" y="1022593"/>
                  <a:pt x="1086061" y="1028813"/>
                </a:cubicBezTo>
                <a:cubicBezTo>
                  <a:pt x="1148241" y="1090996"/>
                  <a:pt x="1041146" y="978995"/>
                  <a:pt x="1123384" y="1094128"/>
                </a:cubicBezTo>
                <a:cubicBezTo>
                  <a:pt x="1129902" y="1103253"/>
                  <a:pt x="1142045" y="1106569"/>
                  <a:pt x="1151375" y="1112789"/>
                </a:cubicBezTo>
                <a:cubicBezTo>
                  <a:pt x="1194918" y="1178104"/>
                  <a:pt x="1170037" y="1156332"/>
                  <a:pt x="1216690" y="1187434"/>
                </a:cubicBezTo>
                <a:cubicBezTo>
                  <a:pt x="1243120" y="1266730"/>
                  <a:pt x="1206258" y="1170048"/>
                  <a:pt x="1244682" y="1234087"/>
                </a:cubicBezTo>
                <a:cubicBezTo>
                  <a:pt x="1256190" y="1253266"/>
                  <a:pt x="1256658" y="1290905"/>
                  <a:pt x="1263343" y="1308732"/>
                </a:cubicBezTo>
                <a:cubicBezTo>
                  <a:pt x="1267281" y="1319232"/>
                  <a:pt x="1275784" y="1327393"/>
                  <a:pt x="1282004" y="1336724"/>
                </a:cubicBezTo>
                <a:cubicBezTo>
                  <a:pt x="1272673" y="1349165"/>
                  <a:pt x="1265959" y="1364091"/>
                  <a:pt x="1254012" y="1374046"/>
                </a:cubicBezTo>
                <a:cubicBezTo>
                  <a:pt x="1246456" y="1380342"/>
                  <a:pt x="1235735" y="1381843"/>
                  <a:pt x="1226020" y="1383377"/>
                </a:cubicBezTo>
                <a:cubicBezTo>
                  <a:pt x="1176483" y="1391199"/>
                  <a:pt x="1126596" y="1396695"/>
                  <a:pt x="1076731" y="1402038"/>
                </a:cubicBezTo>
                <a:lnTo>
                  <a:pt x="815473" y="1430030"/>
                </a:lnTo>
                <a:cubicBezTo>
                  <a:pt x="-14468" y="1420490"/>
                  <a:pt x="-29651" y="1690868"/>
                  <a:pt x="13041" y="1150111"/>
                </a:cubicBezTo>
                <a:cubicBezTo>
                  <a:pt x="14278" y="1134437"/>
                  <a:pt x="33784" y="1057810"/>
                  <a:pt x="41033" y="1028813"/>
                </a:cubicBezTo>
                <a:cubicBezTo>
                  <a:pt x="44143" y="711572"/>
                  <a:pt x="41303" y="394218"/>
                  <a:pt x="50363" y="77091"/>
                </a:cubicBezTo>
                <a:cubicBezTo>
                  <a:pt x="50683" y="65882"/>
                  <a:pt x="62019" y="57856"/>
                  <a:pt x="69024" y="49099"/>
                </a:cubicBezTo>
                <a:cubicBezTo>
                  <a:pt x="84742" y="29451"/>
                  <a:pt x="8375" y="8666"/>
                  <a:pt x="97016" y="244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9787A0A3-E566-46BB-965A-84C7405B24DB}"/>
              </a:ext>
            </a:extLst>
          </p:cNvPr>
          <p:cNvSpPr/>
          <p:nvPr/>
        </p:nvSpPr>
        <p:spPr>
          <a:xfrm rot="1947468">
            <a:off x="6040288" y="3350360"/>
            <a:ext cx="1150321" cy="197491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AEC686F0-0C11-4FFF-A7B9-3DA7E14EF0F8}"/>
              </a:ext>
            </a:extLst>
          </p:cNvPr>
          <p:cNvSpPr/>
          <p:nvPr/>
        </p:nvSpPr>
        <p:spPr>
          <a:xfrm>
            <a:off x="8170822" y="3772707"/>
            <a:ext cx="1282004" cy="1489293"/>
          </a:xfrm>
          <a:custGeom>
            <a:avLst/>
            <a:gdLst>
              <a:gd name="connsiteX0" fmla="*/ 97016 w 1282004"/>
              <a:gd name="connsiteY0" fmla="*/ 2446 h 1489293"/>
              <a:gd name="connsiteX1" fmla="*/ 600869 w 1282004"/>
              <a:gd name="connsiteY1" fmla="*/ 11777 h 1489293"/>
              <a:gd name="connsiteX2" fmla="*/ 619531 w 1282004"/>
              <a:gd name="connsiteY2" fmla="*/ 30438 h 1489293"/>
              <a:gd name="connsiteX3" fmla="*/ 647522 w 1282004"/>
              <a:gd name="connsiteY3" fmla="*/ 49099 h 1489293"/>
              <a:gd name="connsiteX4" fmla="*/ 666184 w 1282004"/>
              <a:gd name="connsiteY4" fmla="*/ 86422 h 1489293"/>
              <a:gd name="connsiteX5" fmla="*/ 703506 w 1282004"/>
              <a:gd name="connsiteY5" fmla="*/ 114413 h 1489293"/>
              <a:gd name="connsiteX6" fmla="*/ 759490 w 1282004"/>
              <a:gd name="connsiteY6" fmla="*/ 207720 h 1489293"/>
              <a:gd name="connsiteX7" fmla="*/ 768820 w 1282004"/>
              <a:gd name="connsiteY7" fmla="*/ 282364 h 1489293"/>
              <a:gd name="connsiteX8" fmla="*/ 834135 w 1282004"/>
              <a:gd name="connsiteY8" fmla="*/ 366340 h 1489293"/>
              <a:gd name="connsiteX9" fmla="*/ 862126 w 1282004"/>
              <a:gd name="connsiteY9" fmla="*/ 385001 h 1489293"/>
              <a:gd name="connsiteX10" fmla="*/ 880788 w 1282004"/>
              <a:gd name="connsiteY10" fmla="*/ 459646 h 1489293"/>
              <a:gd name="connsiteX11" fmla="*/ 890118 w 1282004"/>
              <a:gd name="connsiteY11" fmla="*/ 496969 h 1489293"/>
              <a:gd name="connsiteX12" fmla="*/ 899449 w 1282004"/>
              <a:gd name="connsiteY12" fmla="*/ 571613 h 1489293"/>
              <a:gd name="connsiteX13" fmla="*/ 918110 w 1282004"/>
              <a:gd name="connsiteY13" fmla="*/ 655589 h 1489293"/>
              <a:gd name="connsiteX14" fmla="*/ 936771 w 1282004"/>
              <a:gd name="connsiteY14" fmla="*/ 767556 h 1489293"/>
              <a:gd name="connsiteX15" fmla="*/ 946102 w 1282004"/>
              <a:gd name="connsiteY15" fmla="*/ 814209 h 1489293"/>
              <a:gd name="connsiteX16" fmla="*/ 974094 w 1282004"/>
              <a:gd name="connsiteY16" fmla="*/ 954169 h 1489293"/>
              <a:gd name="connsiteX17" fmla="*/ 983424 w 1282004"/>
              <a:gd name="connsiteY17" fmla="*/ 982160 h 1489293"/>
              <a:gd name="connsiteX18" fmla="*/ 1039408 w 1282004"/>
              <a:gd name="connsiteY18" fmla="*/ 1010152 h 1489293"/>
              <a:gd name="connsiteX19" fmla="*/ 1086061 w 1282004"/>
              <a:gd name="connsiteY19" fmla="*/ 1028813 h 1489293"/>
              <a:gd name="connsiteX20" fmla="*/ 1123384 w 1282004"/>
              <a:gd name="connsiteY20" fmla="*/ 1094128 h 1489293"/>
              <a:gd name="connsiteX21" fmla="*/ 1151375 w 1282004"/>
              <a:gd name="connsiteY21" fmla="*/ 1112789 h 1489293"/>
              <a:gd name="connsiteX22" fmla="*/ 1216690 w 1282004"/>
              <a:gd name="connsiteY22" fmla="*/ 1187434 h 1489293"/>
              <a:gd name="connsiteX23" fmla="*/ 1244682 w 1282004"/>
              <a:gd name="connsiteY23" fmla="*/ 1234087 h 1489293"/>
              <a:gd name="connsiteX24" fmla="*/ 1263343 w 1282004"/>
              <a:gd name="connsiteY24" fmla="*/ 1308732 h 1489293"/>
              <a:gd name="connsiteX25" fmla="*/ 1282004 w 1282004"/>
              <a:gd name="connsiteY25" fmla="*/ 1336724 h 1489293"/>
              <a:gd name="connsiteX26" fmla="*/ 1254012 w 1282004"/>
              <a:gd name="connsiteY26" fmla="*/ 1374046 h 1489293"/>
              <a:gd name="connsiteX27" fmla="*/ 1226020 w 1282004"/>
              <a:gd name="connsiteY27" fmla="*/ 1383377 h 1489293"/>
              <a:gd name="connsiteX28" fmla="*/ 1076731 w 1282004"/>
              <a:gd name="connsiteY28" fmla="*/ 1402038 h 1489293"/>
              <a:gd name="connsiteX29" fmla="*/ 815473 w 1282004"/>
              <a:gd name="connsiteY29" fmla="*/ 1430030 h 1489293"/>
              <a:gd name="connsiteX30" fmla="*/ 13041 w 1282004"/>
              <a:gd name="connsiteY30" fmla="*/ 1150111 h 1489293"/>
              <a:gd name="connsiteX31" fmla="*/ 41033 w 1282004"/>
              <a:gd name="connsiteY31" fmla="*/ 1028813 h 1489293"/>
              <a:gd name="connsiteX32" fmla="*/ 50363 w 1282004"/>
              <a:gd name="connsiteY32" fmla="*/ 77091 h 1489293"/>
              <a:gd name="connsiteX33" fmla="*/ 69024 w 1282004"/>
              <a:gd name="connsiteY33" fmla="*/ 49099 h 1489293"/>
              <a:gd name="connsiteX34" fmla="*/ 97016 w 1282004"/>
              <a:gd name="connsiteY34" fmla="*/ 2446 h 14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82004" h="1489293">
                <a:moveTo>
                  <a:pt x="97016" y="2446"/>
                </a:moveTo>
                <a:cubicBezTo>
                  <a:pt x="185657" y="-3774"/>
                  <a:pt x="433130" y="2791"/>
                  <a:pt x="600869" y="11777"/>
                </a:cubicBezTo>
                <a:cubicBezTo>
                  <a:pt x="609654" y="12248"/>
                  <a:pt x="612662" y="24943"/>
                  <a:pt x="619531" y="30438"/>
                </a:cubicBezTo>
                <a:cubicBezTo>
                  <a:pt x="628287" y="37443"/>
                  <a:pt x="638192" y="42879"/>
                  <a:pt x="647522" y="49099"/>
                </a:cubicBezTo>
                <a:cubicBezTo>
                  <a:pt x="653743" y="61540"/>
                  <a:pt x="657132" y="75861"/>
                  <a:pt x="666184" y="86422"/>
                </a:cubicBezTo>
                <a:cubicBezTo>
                  <a:pt x="676304" y="98229"/>
                  <a:pt x="696060" y="100761"/>
                  <a:pt x="703506" y="114413"/>
                </a:cubicBezTo>
                <a:cubicBezTo>
                  <a:pt x="761347" y="220456"/>
                  <a:pt x="679808" y="167878"/>
                  <a:pt x="759490" y="207720"/>
                </a:cubicBezTo>
                <a:cubicBezTo>
                  <a:pt x="762600" y="232601"/>
                  <a:pt x="760386" y="258750"/>
                  <a:pt x="768820" y="282364"/>
                </a:cubicBezTo>
                <a:cubicBezTo>
                  <a:pt x="777637" y="307051"/>
                  <a:pt x="811362" y="347362"/>
                  <a:pt x="834135" y="366340"/>
                </a:cubicBezTo>
                <a:cubicBezTo>
                  <a:pt x="842750" y="373519"/>
                  <a:pt x="852796" y="378781"/>
                  <a:pt x="862126" y="385001"/>
                </a:cubicBezTo>
                <a:cubicBezTo>
                  <a:pt x="878798" y="435016"/>
                  <a:pt x="865777" y="392097"/>
                  <a:pt x="880788" y="459646"/>
                </a:cubicBezTo>
                <a:cubicBezTo>
                  <a:pt x="883570" y="472164"/>
                  <a:pt x="888010" y="484320"/>
                  <a:pt x="890118" y="496969"/>
                </a:cubicBezTo>
                <a:cubicBezTo>
                  <a:pt x="894240" y="521703"/>
                  <a:pt x="895636" y="546830"/>
                  <a:pt x="899449" y="571613"/>
                </a:cubicBezTo>
                <a:cubicBezTo>
                  <a:pt x="906486" y="617354"/>
                  <a:pt x="908820" y="613787"/>
                  <a:pt x="918110" y="655589"/>
                </a:cubicBezTo>
                <a:cubicBezTo>
                  <a:pt x="932772" y="721566"/>
                  <a:pt x="923787" y="689650"/>
                  <a:pt x="936771" y="767556"/>
                </a:cubicBezTo>
                <a:cubicBezTo>
                  <a:pt x="939378" y="783199"/>
                  <a:pt x="944006" y="798489"/>
                  <a:pt x="946102" y="814209"/>
                </a:cubicBezTo>
                <a:cubicBezTo>
                  <a:pt x="964736" y="953961"/>
                  <a:pt x="939733" y="862536"/>
                  <a:pt x="974094" y="954169"/>
                </a:cubicBezTo>
                <a:cubicBezTo>
                  <a:pt x="977547" y="963378"/>
                  <a:pt x="978364" y="973727"/>
                  <a:pt x="983424" y="982160"/>
                </a:cubicBezTo>
                <a:cubicBezTo>
                  <a:pt x="999255" y="1008545"/>
                  <a:pt x="1010895" y="1000648"/>
                  <a:pt x="1039408" y="1010152"/>
                </a:cubicBezTo>
                <a:cubicBezTo>
                  <a:pt x="1055297" y="1015448"/>
                  <a:pt x="1070510" y="1022593"/>
                  <a:pt x="1086061" y="1028813"/>
                </a:cubicBezTo>
                <a:cubicBezTo>
                  <a:pt x="1148241" y="1090996"/>
                  <a:pt x="1041146" y="978995"/>
                  <a:pt x="1123384" y="1094128"/>
                </a:cubicBezTo>
                <a:cubicBezTo>
                  <a:pt x="1129902" y="1103253"/>
                  <a:pt x="1142045" y="1106569"/>
                  <a:pt x="1151375" y="1112789"/>
                </a:cubicBezTo>
                <a:cubicBezTo>
                  <a:pt x="1194918" y="1178104"/>
                  <a:pt x="1170037" y="1156332"/>
                  <a:pt x="1216690" y="1187434"/>
                </a:cubicBezTo>
                <a:cubicBezTo>
                  <a:pt x="1243120" y="1266730"/>
                  <a:pt x="1206258" y="1170048"/>
                  <a:pt x="1244682" y="1234087"/>
                </a:cubicBezTo>
                <a:cubicBezTo>
                  <a:pt x="1256190" y="1253266"/>
                  <a:pt x="1256658" y="1290905"/>
                  <a:pt x="1263343" y="1308732"/>
                </a:cubicBezTo>
                <a:cubicBezTo>
                  <a:pt x="1267281" y="1319232"/>
                  <a:pt x="1275784" y="1327393"/>
                  <a:pt x="1282004" y="1336724"/>
                </a:cubicBezTo>
                <a:cubicBezTo>
                  <a:pt x="1272673" y="1349165"/>
                  <a:pt x="1265959" y="1364091"/>
                  <a:pt x="1254012" y="1374046"/>
                </a:cubicBezTo>
                <a:cubicBezTo>
                  <a:pt x="1246456" y="1380342"/>
                  <a:pt x="1235735" y="1381843"/>
                  <a:pt x="1226020" y="1383377"/>
                </a:cubicBezTo>
                <a:cubicBezTo>
                  <a:pt x="1176483" y="1391199"/>
                  <a:pt x="1126596" y="1396695"/>
                  <a:pt x="1076731" y="1402038"/>
                </a:cubicBezTo>
                <a:lnTo>
                  <a:pt x="815473" y="1430030"/>
                </a:lnTo>
                <a:cubicBezTo>
                  <a:pt x="-14468" y="1420490"/>
                  <a:pt x="-29651" y="1690868"/>
                  <a:pt x="13041" y="1150111"/>
                </a:cubicBezTo>
                <a:cubicBezTo>
                  <a:pt x="14278" y="1134437"/>
                  <a:pt x="33784" y="1057810"/>
                  <a:pt x="41033" y="1028813"/>
                </a:cubicBezTo>
                <a:cubicBezTo>
                  <a:pt x="44143" y="711572"/>
                  <a:pt x="41303" y="394218"/>
                  <a:pt x="50363" y="77091"/>
                </a:cubicBezTo>
                <a:cubicBezTo>
                  <a:pt x="50683" y="65882"/>
                  <a:pt x="62019" y="57856"/>
                  <a:pt x="69024" y="49099"/>
                </a:cubicBezTo>
                <a:cubicBezTo>
                  <a:pt x="84742" y="29451"/>
                  <a:pt x="8375" y="8666"/>
                  <a:pt x="97016" y="244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C92CD51-626B-4E1B-8691-008444271B82}"/>
              </a:ext>
            </a:extLst>
          </p:cNvPr>
          <p:cNvSpPr/>
          <p:nvPr/>
        </p:nvSpPr>
        <p:spPr>
          <a:xfrm rot="1947468">
            <a:off x="9434762" y="3283492"/>
            <a:ext cx="1150321" cy="197491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Imagen 7">
            <a:extLst>
              <a:ext uri="{FF2B5EF4-FFF2-40B4-BE49-F238E27FC236}">
                <a16:creationId xmlns:a16="http://schemas.microsoft.com/office/drawing/2014/main" id="{98D0B7DE-56C4-46A2-BB2E-4CC6DBFA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" y="4838935"/>
            <a:ext cx="1787421" cy="46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0C4834DA-1A9D-4132-99BC-87107BDE60B9}"/>
              </a:ext>
            </a:extLst>
          </p:cNvPr>
          <p:cNvSpPr txBox="1"/>
          <p:nvPr/>
        </p:nvSpPr>
        <p:spPr>
          <a:xfrm>
            <a:off x="218693" y="1385404"/>
            <a:ext cx="495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2">
                    <a:lumMod val="50000"/>
                  </a:schemeClr>
                </a:solidFill>
              </a:rPr>
              <a:t>Sequía en Brasil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0AF1826-35FB-4AFD-A6DA-6B755D054C8D}"/>
              </a:ext>
            </a:extLst>
          </p:cNvPr>
          <p:cNvSpPr/>
          <p:nvPr/>
        </p:nvSpPr>
        <p:spPr>
          <a:xfrm>
            <a:off x="3079729" y="607393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</p:spTree>
    <p:extLst>
      <p:ext uri="{BB962C8B-B14F-4D97-AF65-F5344CB8AC3E}">
        <p14:creationId xmlns:p14="http://schemas.microsoft.com/office/powerpoint/2010/main" val="330322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B30EA9-B899-42C6-8B2D-C1AE937F1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0"/>
          <a:stretch/>
        </p:blipFill>
        <p:spPr>
          <a:xfrm>
            <a:off x="2640340" y="903340"/>
            <a:ext cx="9190876" cy="47465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24" y="-118163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251872" y="418648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38E28EE-8EAD-4B7D-850B-07DCC293C83E}"/>
              </a:ext>
            </a:extLst>
          </p:cNvPr>
          <p:cNvSpPr/>
          <p:nvPr/>
        </p:nvSpPr>
        <p:spPr>
          <a:xfrm>
            <a:off x="-350629" y="1575139"/>
            <a:ext cx="3995909" cy="146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Acuerdos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Y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 Conclusiones</a:t>
            </a:r>
          </a:p>
        </p:txBody>
      </p:sp>
      <p:sp>
        <p:nvSpPr>
          <p:cNvPr id="2" name="AutoShape 2" descr="Pedro Sánchez en la cop26">
            <a:extLst>
              <a:ext uri="{FF2B5EF4-FFF2-40B4-BE49-F238E27FC236}">
                <a16:creationId xmlns:a16="http://schemas.microsoft.com/office/drawing/2014/main" id="{6B24B94B-F9EB-4260-9FAA-01A9F8D263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974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D4B56C-83A3-47F1-8CBF-38B043A7A8D7}"/>
              </a:ext>
            </a:extLst>
          </p:cNvPr>
          <p:cNvSpPr txBox="1"/>
          <p:nvPr/>
        </p:nvSpPr>
        <p:spPr>
          <a:xfrm>
            <a:off x="3504376" y="1212452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C00000"/>
                </a:solidFill>
              </a:rPr>
              <a:t>Puntos de acuerdo </a:t>
            </a:r>
            <a:r>
              <a:rPr lang="es-MX" sz="2400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865BA05-7020-487B-9229-BF65CA64A2BD}"/>
              </a:ext>
            </a:extLst>
          </p:cNvPr>
          <p:cNvSpPr/>
          <p:nvPr/>
        </p:nvSpPr>
        <p:spPr>
          <a:xfrm>
            <a:off x="2400298" y="1958083"/>
            <a:ext cx="918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2000" b="1" dirty="0">
                <a:solidFill>
                  <a:schemeClr val="accent2">
                    <a:lumMod val="50000"/>
                  </a:schemeClr>
                </a:solidFill>
                <a:latin typeface="inherit"/>
              </a:rPr>
              <a:t>Emisiones</a:t>
            </a:r>
            <a:endParaRPr lang="es-MX" sz="2000" dirty="0">
              <a:solidFill>
                <a:schemeClr val="accent2">
                  <a:lumMod val="50000"/>
                </a:schemeClr>
              </a:solidFill>
              <a:latin typeface="ReithSans"/>
            </a:endParaRPr>
          </a:p>
          <a:p>
            <a:pPr fontAlgn="base"/>
            <a:r>
              <a:rPr lang="es-MX" dirty="0">
                <a:solidFill>
                  <a:srgbClr val="141414"/>
                </a:solidFill>
                <a:latin typeface="ReithSans"/>
              </a:rPr>
              <a:t>Reducción de los </a:t>
            </a:r>
            <a:r>
              <a:rPr lang="es-MX" b="1" dirty="0">
                <a:solidFill>
                  <a:srgbClr val="141414"/>
                </a:solidFill>
                <a:latin typeface="ReithSans"/>
              </a:rPr>
              <a:t>Gases de Invernadero causantes del Cambio Climático, </a:t>
            </a:r>
            <a:r>
              <a:rPr lang="es-MX" dirty="0">
                <a:solidFill>
                  <a:srgbClr val="141414"/>
                </a:solidFill>
                <a:latin typeface="ReithSans"/>
              </a:rPr>
              <a:t>tratando que la temperatura no aumente más de 1.5 °C, considerando como 2.4 °C como una catástrofe.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CD2F96F-20AE-432D-93A0-61504917C883}"/>
              </a:ext>
            </a:extLst>
          </p:cNvPr>
          <p:cNvSpPr/>
          <p:nvPr/>
        </p:nvSpPr>
        <p:spPr>
          <a:xfrm>
            <a:off x="2400298" y="3110790"/>
            <a:ext cx="9058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2000" b="1" dirty="0">
                <a:solidFill>
                  <a:schemeClr val="accent2">
                    <a:lumMod val="50000"/>
                  </a:schemeClr>
                </a:solidFill>
                <a:latin typeface="inherit"/>
              </a:rPr>
              <a:t>Carbón</a:t>
            </a:r>
          </a:p>
          <a:p>
            <a:r>
              <a:rPr lang="es-MX" b="1" dirty="0">
                <a:solidFill>
                  <a:srgbClr val="141414"/>
                </a:solidFill>
                <a:latin typeface="ReithSans"/>
              </a:rPr>
              <a:t>Reducción del los combustibles a base de carbón fósil</a:t>
            </a:r>
            <a:r>
              <a:rPr lang="es-MX" dirty="0">
                <a:solidFill>
                  <a:srgbClr val="141414"/>
                </a:solidFill>
                <a:latin typeface="ReithSans"/>
              </a:rPr>
              <a:t>, responsable del 40% de la CO2 emisión anual.  </a:t>
            </a:r>
            <a:r>
              <a:rPr lang="es-MX" dirty="0">
                <a:solidFill>
                  <a:srgbClr val="C00000"/>
                </a:solidFill>
                <a:latin typeface="ReithSans"/>
              </a:rPr>
              <a:t>Eliminar los subsidios  de los combustibles fósiles.</a:t>
            </a:r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068A1F2-AF18-41F1-930C-CC391F8EAB2F}"/>
              </a:ext>
            </a:extLst>
          </p:cNvPr>
          <p:cNvSpPr/>
          <p:nvPr/>
        </p:nvSpPr>
        <p:spPr>
          <a:xfrm>
            <a:off x="2505074" y="4336833"/>
            <a:ext cx="8848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2000" b="1" dirty="0">
                <a:solidFill>
                  <a:schemeClr val="accent2">
                    <a:lumMod val="50000"/>
                  </a:schemeClr>
                </a:solidFill>
                <a:latin typeface="inherit"/>
              </a:rPr>
              <a:t>Países en Desarrollo</a:t>
            </a:r>
          </a:p>
          <a:p>
            <a:pPr fontAlgn="base"/>
            <a:r>
              <a:rPr lang="es-MX" b="1" dirty="0">
                <a:solidFill>
                  <a:srgbClr val="141414"/>
                </a:solidFill>
                <a:latin typeface="ReithSans"/>
              </a:rPr>
              <a:t>Que más países cambien a energías limpias</a:t>
            </a:r>
            <a:r>
              <a:rPr lang="es-MX" dirty="0">
                <a:solidFill>
                  <a:srgbClr val="141414"/>
                </a:solidFill>
                <a:latin typeface="ReithSans"/>
              </a:rPr>
              <a:t>.  Los expertos afirman … algunos países de África y </a:t>
            </a:r>
            <a:r>
              <a:rPr lang="es-MX" dirty="0">
                <a:solidFill>
                  <a:srgbClr val="C00000"/>
                </a:solidFill>
                <a:latin typeface="ReithSans"/>
              </a:rPr>
              <a:t>LATAM no han dedicado esfuerzos suficientes al respecto</a:t>
            </a:r>
            <a:r>
              <a:rPr lang="es-MX" dirty="0">
                <a:solidFill>
                  <a:srgbClr val="141414"/>
                </a:solidFill>
                <a:latin typeface="ReithSans"/>
              </a:rPr>
              <a:t>.</a:t>
            </a:r>
          </a:p>
        </p:txBody>
      </p:sp>
      <p:pic>
        <p:nvPicPr>
          <p:cNvPr id="5122" name="Picture 2" descr="Greenhouse gases: Causes, sources and environmental effects | Live Science">
            <a:extLst>
              <a:ext uri="{FF2B5EF4-FFF2-40B4-BE49-F238E27FC236}">
                <a16:creationId xmlns:a16="http://schemas.microsoft.com/office/drawing/2014/main" id="{77DCDD83-FD84-4C32-AFD9-F4A82C08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3" y="1990444"/>
            <a:ext cx="1645975" cy="92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verting Risk of Social, Economic Backlash in Subsidies RemovalTHISDAYLIVE">
            <a:extLst>
              <a:ext uri="{FF2B5EF4-FFF2-40B4-BE49-F238E27FC236}">
                <a16:creationId xmlns:a16="http://schemas.microsoft.com/office/drawing/2014/main" id="{5172780B-48B6-4C5C-8CA7-782A395ED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4" y="3167812"/>
            <a:ext cx="1645975" cy="94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EAN Energy - Energía Limpia - Home | Facebook">
            <a:extLst>
              <a:ext uri="{FF2B5EF4-FFF2-40B4-BE49-F238E27FC236}">
                <a16:creationId xmlns:a16="http://schemas.microsoft.com/office/drawing/2014/main" id="{472D58A8-173D-42FB-A0B8-CC2E25641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4" y="4490839"/>
            <a:ext cx="1645975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D4B56C-83A3-47F1-8CBF-38B043A7A8D7}"/>
              </a:ext>
            </a:extLst>
          </p:cNvPr>
          <p:cNvSpPr txBox="1"/>
          <p:nvPr/>
        </p:nvSpPr>
        <p:spPr>
          <a:xfrm>
            <a:off x="3504376" y="1212452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C00000"/>
                </a:solidFill>
              </a:rPr>
              <a:t>Puntos de acuerdo </a:t>
            </a:r>
            <a:r>
              <a:rPr lang="es-MX" sz="2400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865BA05-7020-487B-9229-BF65CA64A2BD}"/>
              </a:ext>
            </a:extLst>
          </p:cNvPr>
          <p:cNvSpPr/>
          <p:nvPr/>
        </p:nvSpPr>
        <p:spPr>
          <a:xfrm>
            <a:off x="2400298" y="1958083"/>
            <a:ext cx="918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2000" b="1" dirty="0">
                <a:solidFill>
                  <a:schemeClr val="accent2">
                    <a:lumMod val="50000"/>
                  </a:schemeClr>
                </a:solidFill>
                <a:latin typeface="inherit"/>
              </a:rPr>
              <a:t>Bosques</a:t>
            </a:r>
            <a:endParaRPr lang="es-MX" sz="2000" dirty="0">
              <a:solidFill>
                <a:schemeClr val="accent2">
                  <a:lumMod val="50000"/>
                </a:schemeClr>
              </a:solidFill>
              <a:latin typeface="ReithSans"/>
            </a:endParaRPr>
          </a:p>
          <a:p>
            <a:pPr fontAlgn="base"/>
            <a:r>
              <a:rPr lang="es-MX" dirty="0">
                <a:solidFill>
                  <a:srgbClr val="141414"/>
                </a:solidFill>
                <a:latin typeface="ReithSans"/>
              </a:rPr>
              <a:t>Líderes de mas de 100 países – con el 85% de los bosques del mundo – </a:t>
            </a:r>
            <a:r>
              <a:rPr lang="es-MX" dirty="0">
                <a:solidFill>
                  <a:srgbClr val="C00000"/>
                </a:solidFill>
                <a:latin typeface="ReithSans"/>
              </a:rPr>
              <a:t>proyectan parar la deforestación en el 2030.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068A1F2-AF18-41F1-930C-CC391F8EAB2F}"/>
              </a:ext>
            </a:extLst>
          </p:cNvPr>
          <p:cNvSpPr/>
          <p:nvPr/>
        </p:nvSpPr>
        <p:spPr>
          <a:xfrm>
            <a:off x="2279000" y="3741008"/>
            <a:ext cx="88487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2000" b="1" dirty="0">
                <a:solidFill>
                  <a:schemeClr val="accent2">
                    <a:lumMod val="50000"/>
                  </a:schemeClr>
                </a:solidFill>
                <a:latin typeface="inherit"/>
              </a:rPr>
              <a:t>Metano</a:t>
            </a:r>
          </a:p>
          <a:p>
            <a:pPr fontAlgn="base"/>
            <a:r>
              <a:rPr lang="es-MX" dirty="0">
                <a:solidFill>
                  <a:srgbClr val="141414"/>
                </a:solidFill>
                <a:latin typeface="ReithSans"/>
              </a:rPr>
              <a:t>Reducir la emisión de metano </a:t>
            </a:r>
            <a:r>
              <a:rPr lang="es-MX" dirty="0">
                <a:solidFill>
                  <a:srgbClr val="C00000"/>
                </a:solidFill>
                <a:latin typeface="ReithSans"/>
              </a:rPr>
              <a:t>al 30% para el año 2030</a:t>
            </a:r>
          </a:p>
        </p:txBody>
      </p:sp>
      <p:pic>
        <p:nvPicPr>
          <p:cNvPr id="1026" name="Picture 2" descr="Companies cut down trees to create grazing land to feed the world's hunger for meat">
            <a:extLst>
              <a:ext uri="{FF2B5EF4-FFF2-40B4-BE49-F238E27FC236}">
                <a16:creationId xmlns:a16="http://schemas.microsoft.com/office/drawing/2014/main" id="{94A5E891-D0AA-4A93-BF6B-4D28459F3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" y="3607697"/>
            <a:ext cx="1925412" cy="10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C0C88F-BA23-41E5-8E05-84A018312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6" y="1797471"/>
            <a:ext cx="1666020" cy="11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3269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2949101" y="406650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38E28EE-8EAD-4B7D-850B-07DCC293C83E}"/>
              </a:ext>
            </a:extLst>
          </p:cNvPr>
          <p:cNvSpPr/>
          <p:nvPr/>
        </p:nvSpPr>
        <p:spPr>
          <a:xfrm>
            <a:off x="-453265" y="1511560"/>
            <a:ext cx="3995909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Compromisos</a:t>
            </a:r>
          </a:p>
        </p:txBody>
      </p:sp>
      <p:sp>
        <p:nvSpPr>
          <p:cNvPr id="2" name="AutoShape 2" descr="Pedro Sánchez en la cop26">
            <a:extLst>
              <a:ext uri="{FF2B5EF4-FFF2-40B4-BE49-F238E27FC236}">
                <a16:creationId xmlns:a16="http://schemas.microsoft.com/office/drawing/2014/main" id="{6B24B94B-F9EB-4260-9FAA-01A9F8D263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1A0A4E2-E6C4-4255-AB09-38A4674A5D0F}"/>
              </a:ext>
            </a:extLst>
          </p:cNvPr>
          <p:cNvSpPr/>
          <p:nvPr/>
        </p:nvSpPr>
        <p:spPr>
          <a:xfrm>
            <a:off x="2111829" y="1497209"/>
            <a:ext cx="98935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rgbClr val="333333"/>
                </a:solidFill>
                <a:latin typeface="Noto Sans"/>
              </a:rPr>
              <a:t>El carbón</a:t>
            </a:r>
            <a:r>
              <a:rPr lang="es-MX" sz="1600" dirty="0">
                <a:solidFill>
                  <a:srgbClr val="333333"/>
                </a:solidFill>
                <a:latin typeface="Noto Sans"/>
              </a:rPr>
              <a:t>, como el combustible fósil más contaminante, </a:t>
            </a:r>
            <a:r>
              <a:rPr lang="es-MX" sz="1600" b="1" u="sng" dirty="0">
                <a:solidFill>
                  <a:srgbClr val="0070C0"/>
                </a:solidFill>
                <a:latin typeface="Noto Sans"/>
              </a:rPr>
              <a:t>deberá ir abandonándose de forma gradual </a:t>
            </a:r>
            <a:r>
              <a:rPr lang="es-MX" sz="1600" dirty="0">
                <a:solidFill>
                  <a:srgbClr val="333333"/>
                </a:solidFill>
                <a:latin typeface="Noto Sans"/>
              </a:rPr>
              <a:t>durante los próximos años.  Aun así, el acuerdo no recoge plazos, porque muchos países que dependen en gran medida de este mineral para su desarrollo.</a:t>
            </a:r>
          </a:p>
          <a:p>
            <a:pPr marL="342900" indent="-342900">
              <a:buFont typeface="+mj-lt"/>
              <a:buAutoNum type="arabicPeriod"/>
            </a:pPr>
            <a:endParaRPr lang="es-MX" sz="1600" dirty="0">
              <a:solidFill>
                <a:srgbClr val="333333"/>
              </a:solidFill>
              <a:latin typeface="Noto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rgbClr val="333333"/>
                </a:solidFill>
                <a:latin typeface="Noto Sans"/>
              </a:rPr>
              <a:t>También deberán ir eliminándose </a:t>
            </a:r>
            <a:r>
              <a:rPr lang="es-MX" sz="1600" b="1" dirty="0">
                <a:solidFill>
                  <a:srgbClr val="76DBD8"/>
                </a:solidFill>
                <a:latin typeface="Noto Sans"/>
                <a:hlinkClick r:id="rId4"/>
              </a:rPr>
              <a:t>las subvenciones a los combustibles fósiles</a:t>
            </a:r>
            <a:r>
              <a:rPr lang="es-MX" sz="1600" dirty="0">
                <a:solidFill>
                  <a:srgbClr val="333333"/>
                </a:solidFill>
                <a:latin typeface="Noto Sans"/>
              </a:rPr>
              <a:t>, cuyo consumo ha sido señalado por primera vez como </a:t>
            </a:r>
            <a:r>
              <a:rPr lang="es-MX" sz="1600" b="1" dirty="0">
                <a:solidFill>
                  <a:srgbClr val="333333"/>
                </a:solidFill>
                <a:latin typeface="Noto Sans"/>
              </a:rPr>
              <a:t>principal causante del cambio climático</a:t>
            </a:r>
            <a:r>
              <a:rPr lang="es-MX" sz="1600" dirty="0">
                <a:solidFill>
                  <a:srgbClr val="333333"/>
                </a:solidFill>
                <a:latin typeface="Noto Sans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s-MX" sz="1600" dirty="0">
              <a:solidFill>
                <a:srgbClr val="333333"/>
              </a:solidFill>
              <a:latin typeface="Noto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u="sng" dirty="0">
                <a:solidFill>
                  <a:srgbClr val="0070C0"/>
                </a:solidFill>
                <a:latin typeface="Noto Sans"/>
              </a:rPr>
              <a:t>Frenar ese calentamiento</a:t>
            </a:r>
            <a:r>
              <a:rPr lang="es-MX" sz="1600" u="sng" dirty="0">
                <a:solidFill>
                  <a:srgbClr val="0070C0"/>
                </a:solidFill>
                <a:latin typeface="Noto Sans"/>
              </a:rPr>
              <a:t> </a:t>
            </a:r>
            <a:r>
              <a:rPr lang="es-MX" sz="1600" dirty="0">
                <a:solidFill>
                  <a:srgbClr val="333333"/>
                </a:solidFill>
                <a:latin typeface="Noto Sans"/>
              </a:rPr>
              <a:t>en 1,5 °C. Para esto, las emisiones de gases de efecto invernadero deberán reducirse un 45 % antes de 2030.</a:t>
            </a:r>
          </a:p>
          <a:p>
            <a:pPr marL="342900" indent="-342900">
              <a:buFont typeface="+mj-lt"/>
              <a:buAutoNum type="arabicPeriod"/>
            </a:pPr>
            <a:endParaRPr lang="es-MX" sz="1600" dirty="0">
              <a:solidFill>
                <a:srgbClr val="333333"/>
              </a:solidFill>
              <a:latin typeface="Noto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b="1" u="sng" dirty="0">
                <a:solidFill>
                  <a:srgbClr val="0070C0"/>
                </a:solidFill>
                <a:latin typeface="Noto Sans"/>
              </a:rPr>
              <a:t>La financiación de la adaptación climática </a:t>
            </a:r>
            <a:r>
              <a:rPr lang="es-MX" sz="1600" dirty="0">
                <a:solidFill>
                  <a:srgbClr val="333333"/>
                </a:solidFill>
                <a:latin typeface="Noto Sans"/>
              </a:rPr>
              <a:t>en los países en vías de desarrollo no se ha cumplido, ya para el 2020 se tenia programado 100,000 M USD.</a:t>
            </a:r>
          </a:p>
          <a:p>
            <a:pPr marL="342900" indent="-342900">
              <a:buFont typeface="+mj-lt"/>
              <a:buAutoNum type="arabicPeriod"/>
            </a:pPr>
            <a:endParaRPr lang="es-MX" sz="1600" dirty="0">
              <a:solidFill>
                <a:srgbClr val="333333"/>
              </a:solidFill>
              <a:latin typeface="Noto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rgbClr val="333333"/>
                </a:solidFill>
                <a:latin typeface="Noto Sans"/>
              </a:rPr>
              <a:t>Pasan a </a:t>
            </a:r>
            <a:r>
              <a:rPr lang="es-MX" sz="1600" b="1" u="sng" dirty="0">
                <a:solidFill>
                  <a:srgbClr val="0070C0"/>
                </a:solidFill>
                <a:latin typeface="Noto Sans"/>
              </a:rPr>
              <a:t>regularse a nivel global los mercados de carbono</a:t>
            </a:r>
            <a:r>
              <a:rPr lang="es-MX" sz="1600" dirty="0">
                <a:solidFill>
                  <a:srgbClr val="333333"/>
                </a:solidFill>
                <a:latin typeface="Noto Sans"/>
              </a:rPr>
              <a:t>, que es el costo que deberán pagar las empresas  por  derechos de emisión de gases de efecto invernadero y compensar su huella de carbono.</a:t>
            </a:r>
            <a:endParaRPr lang="es-MX" sz="1600" b="0" i="0" dirty="0">
              <a:solidFill>
                <a:srgbClr val="333333"/>
              </a:solidFill>
              <a:effectLst/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03152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B51E02F-2547-4071-8DA1-2B4B7E264CBF}"/>
              </a:ext>
            </a:extLst>
          </p:cNvPr>
          <p:cNvGrpSpPr/>
          <p:nvPr/>
        </p:nvGrpSpPr>
        <p:grpSpPr>
          <a:xfrm>
            <a:off x="878816" y="4353013"/>
            <a:ext cx="2578444" cy="1659793"/>
            <a:chOff x="870578" y="4114601"/>
            <a:chExt cx="2578444" cy="1659793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DFD39C5-13F4-4CD7-9AFE-879D465E7FA3}"/>
                </a:ext>
              </a:extLst>
            </p:cNvPr>
            <p:cNvSpPr txBox="1"/>
            <p:nvPr/>
          </p:nvSpPr>
          <p:spPr>
            <a:xfrm>
              <a:off x="870578" y="4114601"/>
              <a:ext cx="2578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Mario</a:t>
              </a:r>
            </a:p>
            <a:p>
              <a:pPr algn="ctr"/>
              <a:r>
                <a:rPr lang="es-ES" sz="22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Tiscareño L.</a:t>
              </a:r>
              <a:endParaRPr lang="es-AR" sz="22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667AEC1-64BB-482A-94EA-E6655D851F4F}"/>
                </a:ext>
              </a:extLst>
            </p:cNvPr>
            <p:cNvSpPr txBox="1"/>
            <p:nvPr/>
          </p:nvSpPr>
          <p:spPr>
            <a:xfrm>
              <a:off x="870578" y="4851064"/>
              <a:ext cx="25784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Director de Riesgos Agroclimáticos</a:t>
              </a:r>
            </a:p>
            <a:p>
              <a:pPr algn="ctr"/>
              <a:r>
                <a:rPr lang="es-ES" dirty="0">
                  <a:solidFill>
                    <a:schemeClr val="bg1"/>
                  </a:solidFill>
                  <a:latin typeface="Myriad Pro" panose="020B0503030403020204" pitchFamily="34" charset="0"/>
                </a:rPr>
                <a:t>PROAGRO</a:t>
              </a:r>
              <a:endParaRPr lang="es-AR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D007E59B-7F6F-414A-82EE-F4A99DED9519}"/>
              </a:ext>
            </a:extLst>
          </p:cNvPr>
          <p:cNvGrpSpPr/>
          <p:nvPr/>
        </p:nvGrpSpPr>
        <p:grpSpPr>
          <a:xfrm>
            <a:off x="6076452" y="828638"/>
            <a:ext cx="5379308" cy="4517588"/>
            <a:chOff x="6059976" y="760480"/>
            <a:chExt cx="5379308" cy="4517588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B0D61DE-7DFD-4A7E-BE61-8BD3D6F9A5B3}"/>
                </a:ext>
              </a:extLst>
            </p:cNvPr>
            <p:cNvSpPr txBox="1"/>
            <p:nvPr/>
          </p:nvSpPr>
          <p:spPr>
            <a:xfrm>
              <a:off x="6059976" y="760480"/>
              <a:ext cx="5379308" cy="2308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Cambio Climático</a:t>
              </a:r>
              <a:endParaRPr lang="es-AR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DD95C08-51FD-4A5D-A087-B8F4AB1B7C76}"/>
                </a:ext>
              </a:extLst>
            </p:cNvPr>
            <p:cNvSpPr txBox="1"/>
            <p:nvPr/>
          </p:nvSpPr>
          <p:spPr>
            <a:xfrm>
              <a:off x="6244593" y="3339076"/>
              <a:ext cx="403059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Conceptos básicos, Conclusiones de la Cumbre de Naciones Unidas (COP26)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3A951EF-AD43-49F2-B0D2-035AEA1D7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0" t="11840" r="11618" b="10175"/>
          <a:stretch/>
        </p:blipFill>
        <p:spPr>
          <a:xfrm>
            <a:off x="1457315" y="2028967"/>
            <a:ext cx="1603126" cy="20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6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3269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2949101" y="406650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821B417-2EB5-4346-BC6D-1AE6FA4723C3}"/>
              </a:ext>
            </a:extLst>
          </p:cNvPr>
          <p:cNvSpPr/>
          <p:nvPr/>
        </p:nvSpPr>
        <p:spPr>
          <a:xfrm>
            <a:off x="2433889" y="1575139"/>
            <a:ext cx="9240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6"/>
            </a:pPr>
            <a:r>
              <a:rPr lang="es-MX" b="1" u="sng" dirty="0">
                <a:solidFill>
                  <a:srgbClr val="0070C0"/>
                </a:solidFill>
                <a:latin typeface="Noto Sans"/>
              </a:rPr>
              <a:t>Freno a la deforestación</a:t>
            </a:r>
            <a:r>
              <a:rPr lang="es-MX" dirty="0">
                <a:solidFill>
                  <a:srgbClr val="333333"/>
                </a:solidFill>
                <a:latin typeface="Noto Sans"/>
              </a:rPr>
              <a:t>.  Detenerla antes de 2030, 148 países han firmado y se han comprometido a cumplirla.</a:t>
            </a:r>
          </a:p>
          <a:p>
            <a:pPr marL="342900" indent="-342900">
              <a:buAutoNum type="arabicPeriod" startAt="6"/>
            </a:pPr>
            <a:endParaRPr lang="es-MX" b="1" dirty="0">
              <a:solidFill>
                <a:srgbClr val="333333"/>
              </a:solidFill>
              <a:latin typeface="Noto Sans"/>
            </a:endParaRPr>
          </a:p>
          <a:p>
            <a:pPr marL="342900" indent="-342900">
              <a:buAutoNum type="arabicPeriod" startAt="6"/>
            </a:pPr>
            <a:r>
              <a:rPr lang="es-MX" b="1" u="sng" dirty="0">
                <a:solidFill>
                  <a:srgbClr val="0070C0"/>
                </a:solidFill>
                <a:latin typeface="Noto Sans"/>
              </a:rPr>
              <a:t>Atención al metano</a:t>
            </a:r>
            <a:r>
              <a:rPr lang="es-MX" dirty="0">
                <a:solidFill>
                  <a:srgbClr val="333333"/>
                </a:solidFill>
                <a:latin typeface="Noto Sans"/>
              </a:rPr>
              <a:t>. Un gas de efecto invernadero más potente que el CO₂. 103 países acordaron, pero faltaron China, Rusia e India.</a:t>
            </a:r>
          </a:p>
          <a:p>
            <a:pPr marL="342900" indent="-342900">
              <a:buAutoNum type="arabicPeriod" startAt="6"/>
            </a:pPr>
            <a:endParaRPr lang="es-MX" b="1" dirty="0">
              <a:solidFill>
                <a:srgbClr val="333333"/>
              </a:solidFill>
              <a:latin typeface="Noto Sans"/>
            </a:endParaRPr>
          </a:p>
          <a:p>
            <a:pPr marL="342900" indent="-342900">
              <a:buAutoNum type="arabicPeriod" startAt="6"/>
            </a:pPr>
            <a:r>
              <a:rPr lang="es-MX" b="1" u="sng" dirty="0">
                <a:solidFill>
                  <a:srgbClr val="0070C0"/>
                </a:solidFill>
                <a:latin typeface="Noto Sans"/>
              </a:rPr>
              <a:t>Fin a las centrales de carbón</a:t>
            </a:r>
            <a:r>
              <a:rPr lang="es-MX" dirty="0">
                <a:solidFill>
                  <a:srgbClr val="333333"/>
                </a:solidFill>
                <a:latin typeface="Noto Sans"/>
              </a:rPr>
              <a:t>.  Más de 40 países acordaron cerrar sus centrales térmicas de carbón entre 2030 y 2040. </a:t>
            </a:r>
          </a:p>
          <a:p>
            <a:pPr marL="342900" indent="-342900">
              <a:buAutoNum type="arabicPeriod" startAt="6"/>
            </a:pPr>
            <a:endParaRPr lang="es-MX" b="1" dirty="0">
              <a:solidFill>
                <a:srgbClr val="333333"/>
              </a:solidFill>
              <a:latin typeface="Noto Sans"/>
            </a:endParaRPr>
          </a:p>
          <a:p>
            <a:pPr marL="342900" indent="-342900">
              <a:buAutoNum type="arabicPeriod" startAt="6"/>
            </a:pPr>
            <a:r>
              <a:rPr lang="es-MX" b="1" u="sng" dirty="0">
                <a:solidFill>
                  <a:srgbClr val="0070C0"/>
                </a:solidFill>
                <a:latin typeface="Noto Sans"/>
              </a:rPr>
              <a:t>Aceleración hacia la movilidad sostenible</a:t>
            </a:r>
            <a:r>
              <a:rPr lang="es-MX" dirty="0">
                <a:solidFill>
                  <a:srgbClr val="333333"/>
                </a:solidFill>
                <a:latin typeface="Noto Sans"/>
              </a:rPr>
              <a:t>.  Más de 30 países y seis grandes nombres de la industria automotriz dejarán de vender autos y furgonetas que consuman combustibles fósiles antes de 2035.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FDE3955-C341-4091-9E49-A0831848E6E4}"/>
              </a:ext>
            </a:extLst>
          </p:cNvPr>
          <p:cNvSpPr/>
          <p:nvPr/>
        </p:nvSpPr>
        <p:spPr>
          <a:xfrm>
            <a:off x="-453265" y="1511560"/>
            <a:ext cx="3995909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Compromisos</a:t>
            </a:r>
          </a:p>
        </p:txBody>
      </p:sp>
    </p:spTree>
    <p:extLst>
      <p:ext uri="{BB962C8B-B14F-4D97-AF65-F5344CB8AC3E}">
        <p14:creationId xmlns:p14="http://schemas.microsoft.com/office/powerpoint/2010/main" val="104096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64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C52D1D-404A-41E9-B0B7-7225A5642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34" y="302394"/>
            <a:ext cx="3979137" cy="20155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E1B11DF-D86A-4AAE-A5DB-D25359C9B4CC}"/>
              </a:ext>
            </a:extLst>
          </p:cNvPr>
          <p:cNvSpPr txBox="1"/>
          <p:nvPr/>
        </p:nvSpPr>
        <p:spPr>
          <a:xfrm>
            <a:off x="634482" y="5878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DE365F-F395-44AC-AE47-A7C13C4BF43E}"/>
              </a:ext>
            </a:extLst>
          </p:cNvPr>
          <p:cNvSpPr txBox="1"/>
          <p:nvPr/>
        </p:nvSpPr>
        <p:spPr>
          <a:xfrm>
            <a:off x="128434" y="2138333"/>
            <a:ext cx="247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Glasgow, Escocia</a:t>
            </a:r>
          </a:p>
          <a:p>
            <a:r>
              <a:rPr lang="es-MX" b="1" dirty="0"/>
              <a:t>31 oct – 12 de nov, 2021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113F0D-7C66-4134-8A82-25467AFC8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5" t="15217" r="16766" b="11884"/>
          <a:stretch/>
        </p:blipFill>
        <p:spPr>
          <a:xfrm>
            <a:off x="4107571" y="728006"/>
            <a:ext cx="8289236" cy="4999383"/>
          </a:xfrm>
          <a:prstGeom prst="rect">
            <a:avLst/>
          </a:prstGeom>
        </p:spPr>
      </p:pic>
      <p:pic>
        <p:nvPicPr>
          <p:cNvPr id="1030" name="Picture 6" descr="Noticias ONU | Noticias ONU">
            <a:extLst>
              <a:ext uri="{FF2B5EF4-FFF2-40B4-BE49-F238E27FC236}">
                <a16:creationId xmlns:a16="http://schemas.microsoft.com/office/drawing/2014/main" id="{0879760C-1652-4D81-8DB5-C6B5B85B6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7" y="2904532"/>
            <a:ext cx="2386450" cy="6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AC87AF9-05E3-496C-B954-91BBC659F8AE}"/>
              </a:ext>
            </a:extLst>
          </p:cNvPr>
          <p:cNvSpPr/>
          <p:nvPr/>
        </p:nvSpPr>
        <p:spPr>
          <a:xfrm>
            <a:off x="221740" y="3805608"/>
            <a:ext cx="6096000" cy="19001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54545"/>
                </a:solidFill>
                <a:latin typeface="Roboto" panose="02000000000000000000" pitchFamily="2" charset="0"/>
              </a:rPr>
              <a:t>120 líderes mundiales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54545"/>
                </a:solidFill>
                <a:latin typeface="Roboto" panose="02000000000000000000" pitchFamily="2" charset="0"/>
              </a:rPr>
              <a:t>Más de 40,000 participantes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54545"/>
                </a:solidFill>
                <a:latin typeface="Roboto" panose="02000000000000000000" pitchFamily="2" charset="0"/>
              </a:rPr>
              <a:t>22,274 delegados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54545"/>
                </a:solidFill>
                <a:latin typeface="Roboto" panose="02000000000000000000" pitchFamily="2" charset="0"/>
              </a:rPr>
              <a:t>14,124 observadores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54545"/>
                </a:solidFill>
                <a:latin typeface="Roboto" panose="02000000000000000000" pitchFamily="2" charset="0"/>
              </a:rPr>
              <a:t>3,886 representantes de los medios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13929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AF76B1-B006-4D78-B83A-B3D8FD570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6747382-B01D-4067-8309-8043B2C8C0C5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CDAE8EC-E6C4-427E-AB01-2DFD300BF63F}"/>
              </a:ext>
            </a:extLst>
          </p:cNvPr>
          <p:cNvSpPr/>
          <p:nvPr/>
        </p:nvSpPr>
        <p:spPr>
          <a:xfrm>
            <a:off x="1255644" y="1814194"/>
            <a:ext cx="96807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</a:rPr>
              <a:t>COP26 </a:t>
            </a: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</a:rPr>
              <a:t>- el </a:t>
            </a: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Pacto de Glasgow para el Clima</a:t>
            </a: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</a:rPr>
              <a:t>, el fruto de las intensas negociaciones sostenidas entre cerca de 200 países</a:t>
            </a:r>
            <a:endParaRPr lang="es-MX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B26087E-0CCA-4927-A33B-91A96E455626}"/>
              </a:ext>
            </a:extLst>
          </p:cNvPr>
          <p:cNvSpPr/>
          <p:nvPr/>
        </p:nvSpPr>
        <p:spPr>
          <a:xfrm>
            <a:off x="1060579" y="3026237"/>
            <a:ext cx="10369422" cy="12951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i="1" dirty="0">
                <a:solidFill>
                  <a:srgbClr val="454545"/>
                </a:solidFill>
                <a:latin typeface="Roboto" panose="02000000000000000000" pitchFamily="2" charset="0"/>
              </a:rPr>
              <a:t>“La COP26 reflejó los intereses, las condiciones, las contradicciones y la voluntad política en el mundo actual. Suponen un paso importante, pero, desgraciadamente, la voluntad política colectiva no ha sido suficiente para superar algunas contradicciones fuertemente arraigadas.”</a:t>
            </a:r>
            <a:endParaRPr lang="es-MX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21B6D1-AB44-4CC4-9F26-4C1C0EA86BE3}"/>
              </a:ext>
            </a:extLst>
          </p:cNvPr>
          <p:cNvSpPr/>
          <p:nvPr/>
        </p:nvSpPr>
        <p:spPr>
          <a:xfrm>
            <a:off x="6690438" y="46179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</a:rPr>
              <a:t>António Guterres</a:t>
            </a:r>
          </a:p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</a:rPr>
              <a:t>Secretario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</a:rPr>
              <a:t> General de las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</a:rPr>
              <a:t>Naciones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</a:rPr>
              <a:t> 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</a:rPr>
              <a:t>Unidas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</a:rPr>
              <a:t>.</a:t>
            </a:r>
            <a:endParaRPr lang="es-MX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3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FA29E6-809D-43E0-A1B7-BB2020020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9E3BA0-9F76-44DC-864A-3DD8EB7C9B15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4C62C8-F698-43A7-8995-62469BECDF38}"/>
              </a:ext>
            </a:extLst>
          </p:cNvPr>
          <p:cNvSpPr txBox="1"/>
          <p:nvPr/>
        </p:nvSpPr>
        <p:spPr>
          <a:xfrm>
            <a:off x="217364" y="1753779"/>
            <a:ext cx="595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C00000"/>
                </a:solidFill>
              </a:rPr>
              <a:t>Repunte </a:t>
            </a:r>
            <a:r>
              <a:rPr lang="es-MX" sz="2400" dirty="0">
                <a:solidFill>
                  <a:schemeClr val="accent3">
                    <a:lumMod val="50000"/>
                  </a:schemeClr>
                </a:solidFill>
              </a:rPr>
              <a:t>de las emisiones de GI</a:t>
            </a:r>
            <a:r>
              <a:rPr lang="es-MX" sz="2400" dirty="0">
                <a:solidFill>
                  <a:srgbClr val="C00000"/>
                </a:solidFill>
              </a:rPr>
              <a:t> </a:t>
            </a:r>
            <a:r>
              <a:rPr lang="es-MX" sz="24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357FA0B-CF52-431E-B3DD-10219B059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770" y="1969554"/>
            <a:ext cx="5734866" cy="3767373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E124C7B9-9F95-4197-9D9E-B3A39B13FD46}"/>
              </a:ext>
            </a:extLst>
          </p:cNvPr>
          <p:cNvGrpSpPr/>
          <p:nvPr/>
        </p:nvGrpSpPr>
        <p:grpSpPr>
          <a:xfrm>
            <a:off x="-197963" y="2594879"/>
            <a:ext cx="5861045" cy="3314406"/>
            <a:chOff x="85665" y="2495873"/>
            <a:chExt cx="5861045" cy="262762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5DB44FF-6FA8-44B5-A889-89273A2EB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239" t="28176" r="24104" b="26667"/>
            <a:stretch/>
          </p:blipFill>
          <p:spPr>
            <a:xfrm>
              <a:off x="85665" y="2495873"/>
              <a:ext cx="5861045" cy="2627625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97D7391B-446C-401A-858D-2F77F144519A}"/>
                </a:ext>
              </a:extLst>
            </p:cNvPr>
            <p:cNvCxnSpPr/>
            <p:nvPr/>
          </p:nvCxnSpPr>
          <p:spPr>
            <a:xfrm>
              <a:off x="690901" y="2664444"/>
              <a:ext cx="0" cy="22113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EB900CE-556C-4577-A814-FE8E566157EE}"/>
                </a:ext>
              </a:extLst>
            </p:cNvPr>
            <p:cNvCxnSpPr/>
            <p:nvPr/>
          </p:nvCxnSpPr>
          <p:spPr>
            <a:xfrm>
              <a:off x="718893" y="4885130"/>
              <a:ext cx="5007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INTERNATIONAL ENERGY AGENCY (IEA) | Guía Chile Energía">
              <a:extLst>
                <a:ext uri="{FF2B5EF4-FFF2-40B4-BE49-F238E27FC236}">
                  <a16:creationId xmlns:a16="http://schemas.microsoft.com/office/drawing/2014/main" id="{66F14C38-A9FA-42A3-B6C3-6D0B1DD743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85" b="21608"/>
            <a:stretch/>
          </p:blipFill>
          <p:spPr bwMode="auto">
            <a:xfrm>
              <a:off x="3218681" y="3874863"/>
              <a:ext cx="2728029" cy="933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21501785-07D2-46C9-8471-7587DC62B90C}"/>
              </a:ext>
            </a:extLst>
          </p:cNvPr>
          <p:cNvSpPr/>
          <p:nvPr/>
        </p:nvSpPr>
        <p:spPr>
          <a:xfrm>
            <a:off x="4741519" y="2801976"/>
            <a:ext cx="926795" cy="9068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56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680EA9-4558-44E1-A750-BC0A7CAA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41" t="29660" r="22780" b="16191"/>
          <a:stretch/>
        </p:blipFill>
        <p:spPr>
          <a:xfrm>
            <a:off x="3429048" y="1324702"/>
            <a:ext cx="7786349" cy="41991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00FD3F-C14D-495B-B1DF-189F7BB7CE14}"/>
              </a:ext>
            </a:extLst>
          </p:cNvPr>
          <p:cNvSpPr txBox="1"/>
          <p:nvPr/>
        </p:nvSpPr>
        <p:spPr>
          <a:xfrm>
            <a:off x="-105895" y="1713559"/>
            <a:ext cx="3298526" cy="217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solidFill>
                  <a:schemeClr val="accent2">
                    <a:lumMod val="50000"/>
                  </a:schemeClr>
                </a:solidFill>
              </a:rPr>
              <a:t>Retroceso de algunos países en la tasa de emisiones</a:t>
            </a:r>
            <a:endParaRPr lang="es-MX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8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622DB0-19F8-48A8-AD6A-F2B6DBDC8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12" y="3106902"/>
            <a:ext cx="4618806" cy="259930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3A978F7-6EB7-40E3-9738-2F2959731FD0}"/>
              </a:ext>
            </a:extLst>
          </p:cNvPr>
          <p:cNvSpPr txBox="1"/>
          <p:nvPr/>
        </p:nvSpPr>
        <p:spPr>
          <a:xfrm>
            <a:off x="0" y="1610922"/>
            <a:ext cx="5158575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solidFill>
                  <a:schemeClr val="accent2">
                    <a:lumMod val="50000"/>
                  </a:schemeClr>
                </a:solidFill>
              </a:rPr>
              <a:t>Contribución de Gases de Efecto Invernadero</a:t>
            </a:r>
            <a:endParaRPr lang="es-MX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5AF4192-7585-44AE-9465-0CB957505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178" y="1058066"/>
            <a:ext cx="4856130" cy="4741867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60B59885-022C-4521-B2DD-05B529CAF501}"/>
              </a:ext>
            </a:extLst>
          </p:cNvPr>
          <p:cNvSpPr/>
          <p:nvPr/>
        </p:nvSpPr>
        <p:spPr>
          <a:xfrm>
            <a:off x="9103062" y="3934288"/>
            <a:ext cx="1336431" cy="11869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BE54468-2B1F-4E4C-94EC-270CED2F9724}"/>
              </a:ext>
            </a:extLst>
          </p:cNvPr>
          <p:cNvSpPr txBox="1"/>
          <p:nvPr/>
        </p:nvSpPr>
        <p:spPr>
          <a:xfrm>
            <a:off x="10444034" y="4859440"/>
            <a:ext cx="121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Agricultura</a:t>
            </a:r>
          </a:p>
          <a:p>
            <a:r>
              <a:rPr lang="es-ES" dirty="0">
                <a:solidFill>
                  <a:srgbClr val="C00000"/>
                </a:solidFill>
              </a:rPr>
              <a:t>11.9%</a:t>
            </a:r>
            <a:endParaRPr lang="es-MX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3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516BED6-F1CC-4633-A3CC-B0D08F64A187}"/>
              </a:ext>
            </a:extLst>
          </p:cNvPr>
          <p:cNvSpPr/>
          <p:nvPr/>
        </p:nvSpPr>
        <p:spPr>
          <a:xfrm>
            <a:off x="-237728" y="1560175"/>
            <a:ext cx="3995909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Rol de la agricultura en el Cambio Climático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FA9C7D5-AB18-47B1-A9C6-AC3706BE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0" y="1992762"/>
            <a:ext cx="5342363" cy="361945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D1E45786-0BE3-4302-8677-4A03CF817C6A}"/>
              </a:ext>
            </a:extLst>
          </p:cNvPr>
          <p:cNvSpPr txBox="1"/>
          <p:nvPr/>
        </p:nvSpPr>
        <p:spPr>
          <a:xfrm>
            <a:off x="6908554" y="1415300"/>
            <a:ext cx="399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s-ES" sz="2000" dirty="0"/>
              <a:t>Emisiones del Sector Ganadero</a:t>
            </a:r>
            <a:endParaRPr lang="es-MX" sz="200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C905C7A-797D-439B-9D26-655F229979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44" t="33117"/>
          <a:stretch/>
        </p:blipFill>
        <p:spPr>
          <a:xfrm>
            <a:off x="-96827" y="3180194"/>
            <a:ext cx="6145208" cy="2449069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28B518D2-092C-4C08-A1F9-0614396E3DF7}"/>
              </a:ext>
            </a:extLst>
          </p:cNvPr>
          <p:cNvSpPr txBox="1"/>
          <p:nvPr/>
        </p:nvSpPr>
        <p:spPr>
          <a:xfrm>
            <a:off x="216796" y="2590119"/>
            <a:ext cx="399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Emisiones en la Producción Agrícola</a:t>
            </a:r>
            <a:endParaRPr lang="es-MX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95B4F1FA-5C3B-435A-B11D-86D54BC90EB0}"/>
              </a:ext>
            </a:extLst>
          </p:cNvPr>
          <p:cNvGrpSpPr/>
          <p:nvPr/>
        </p:nvGrpSpPr>
        <p:grpSpPr>
          <a:xfrm>
            <a:off x="2884231" y="1992945"/>
            <a:ext cx="7768566" cy="3295868"/>
            <a:chOff x="2896325" y="1865806"/>
            <a:chExt cx="7768566" cy="3295868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F306F90-29AA-40BE-A6EA-E87E35BBB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363"/>
            <a:stretch/>
          </p:blipFill>
          <p:spPr>
            <a:xfrm>
              <a:off x="7534489" y="2298852"/>
              <a:ext cx="3130402" cy="2810895"/>
            </a:xfrm>
            <a:prstGeom prst="rect">
              <a:avLst/>
            </a:prstGeom>
          </p:spPr>
        </p:pic>
        <p:pic>
          <p:nvPicPr>
            <p:cNvPr id="4104" name="Picture 8" descr="Project Clean Cow | The Western Producer">
              <a:extLst>
                <a:ext uri="{FF2B5EF4-FFF2-40B4-BE49-F238E27FC236}">
                  <a16:creationId xmlns:a16="http://schemas.microsoft.com/office/drawing/2014/main" id="{7C683C17-9806-403C-BED5-70BC61C159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4"/>
            <a:stretch/>
          </p:blipFill>
          <p:spPr bwMode="auto">
            <a:xfrm>
              <a:off x="2896325" y="2341061"/>
              <a:ext cx="4084274" cy="2820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1E855FC-3635-4847-A4BA-75E9184717BB}"/>
                </a:ext>
              </a:extLst>
            </p:cNvPr>
            <p:cNvSpPr txBox="1"/>
            <p:nvPr/>
          </p:nvSpPr>
          <p:spPr>
            <a:xfrm flipH="1">
              <a:off x="4702628" y="1865806"/>
              <a:ext cx="3798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C00000"/>
                  </a:solidFill>
                </a:rPr>
                <a:t>Emisiones de Metano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FD62E758-718A-44FA-B88D-745299DE5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25" y="66504"/>
            <a:ext cx="2864805" cy="14511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5BA16-97FD-40C9-9882-3636E05C24AF}"/>
              </a:ext>
            </a:extLst>
          </p:cNvPr>
          <p:cNvSpPr/>
          <p:nvPr/>
        </p:nvSpPr>
        <p:spPr>
          <a:xfrm>
            <a:off x="3192630" y="607394"/>
            <a:ext cx="872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Conceptos básicos, Conclusiones de la Cumbre de Naciones Unidas (COP26)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516BED6-F1CC-4633-A3CC-B0D08F64A187}"/>
              </a:ext>
            </a:extLst>
          </p:cNvPr>
          <p:cNvSpPr/>
          <p:nvPr/>
        </p:nvSpPr>
        <p:spPr>
          <a:xfrm>
            <a:off x="-264778" y="1362590"/>
            <a:ext cx="3359089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Rol de la agricultura en el Cambio Climático</a:t>
            </a:r>
          </a:p>
        </p:txBody>
      </p:sp>
      <p:sp>
        <p:nvSpPr>
          <p:cNvPr id="12" name="AutoShape 10" descr="PDF] METHANE EMISSION FROM RICE ECOSYSTEMS: 100 YEARS OF RESEARCH |  Semantic Scholar">
            <a:extLst>
              <a:ext uri="{FF2B5EF4-FFF2-40B4-BE49-F238E27FC236}">
                <a16:creationId xmlns:a16="http://schemas.microsoft.com/office/drawing/2014/main" id="{3B8481DF-BD13-4114-88B7-B5A1E9D91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6276" y="36404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A23B2E2-4EC0-43A6-86AB-08E9C8FDD377}"/>
              </a:ext>
            </a:extLst>
          </p:cNvPr>
          <p:cNvGrpSpPr/>
          <p:nvPr/>
        </p:nvGrpSpPr>
        <p:grpSpPr>
          <a:xfrm>
            <a:off x="2230016" y="2098014"/>
            <a:ext cx="9961984" cy="3495468"/>
            <a:chOff x="2489790" y="1923260"/>
            <a:chExt cx="9804847" cy="3322822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F62FB4B4-F04D-40E1-85AB-8C5412BE790E}"/>
                </a:ext>
              </a:extLst>
            </p:cNvPr>
            <p:cNvGrpSpPr/>
            <p:nvPr/>
          </p:nvGrpSpPr>
          <p:grpSpPr>
            <a:xfrm>
              <a:off x="2489790" y="1923260"/>
              <a:ext cx="9804847" cy="3322822"/>
              <a:chOff x="2272815" y="2229699"/>
              <a:chExt cx="9804847" cy="3322822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3BA4C927-0A0F-45F9-AED5-77D9D01634DE}"/>
                  </a:ext>
                </a:extLst>
              </p:cNvPr>
              <p:cNvSpPr/>
              <p:nvPr/>
            </p:nvSpPr>
            <p:spPr>
              <a:xfrm>
                <a:off x="2272815" y="2229699"/>
                <a:ext cx="9804847" cy="3319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F8541772-71F4-41E0-AF85-20E48035B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5074" y="2770591"/>
                <a:ext cx="4778373" cy="2781930"/>
              </a:xfrm>
              <a:prstGeom prst="rect">
                <a:avLst/>
              </a:prstGeom>
            </p:spPr>
          </p:pic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D3BD7B5-5C08-4BA3-935B-6C7416324611}"/>
                  </a:ext>
                </a:extLst>
              </p:cNvPr>
              <p:cNvSpPr/>
              <p:nvPr/>
            </p:nvSpPr>
            <p:spPr>
              <a:xfrm>
                <a:off x="2288073" y="2293413"/>
                <a:ext cx="4509560" cy="380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MX" sz="2000" b="1" dirty="0">
                    <a:solidFill>
                      <a:srgbClr val="C00000"/>
                    </a:solidFill>
                  </a:rPr>
                  <a:t>Perdida del Carbono Orgánico en el Suelo</a:t>
                </a:r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18A27497-EFEF-4416-8802-B2FA832ECF99}"/>
                  </a:ext>
                </a:extLst>
              </p:cNvPr>
              <p:cNvSpPr/>
              <p:nvPr/>
            </p:nvSpPr>
            <p:spPr>
              <a:xfrm>
                <a:off x="7776770" y="2282661"/>
                <a:ext cx="3437090" cy="380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MX" sz="2000" b="1" dirty="0">
                    <a:solidFill>
                      <a:srgbClr val="C00000"/>
                    </a:solidFill>
                  </a:rPr>
                  <a:t>Deforestación y Desertificación</a:t>
                </a: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23F3EC02-333A-4D6A-9FFA-D76115099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36318" y="2404876"/>
              <a:ext cx="4669580" cy="2583969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41D3131-5928-452F-859F-5DE5329184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183"/>
          <a:stretch/>
        </p:blipFill>
        <p:spPr>
          <a:xfrm>
            <a:off x="2143127" y="1730368"/>
            <a:ext cx="9986667" cy="402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CEF342D09AA94E81109A4771DEA3A2" ma:contentTypeVersion="14" ma:contentTypeDescription="Create a new document." ma:contentTypeScope="" ma:versionID="7ea47b646605fd02d98c34d3d08a1d67">
  <xsd:schema xmlns:xsd="http://www.w3.org/2001/XMLSchema" xmlns:xs="http://www.w3.org/2001/XMLSchema" xmlns:p="http://schemas.microsoft.com/office/2006/metadata/properties" xmlns:ns3="6c56a657-cfea-4be1-b6bc-549152387678" xmlns:ns4="4dcb73fb-002c-4c91-a067-df56cb010fc4" targetNamespace="http://schemas.microsoft.com/office/2006/metadata/properties" ma:root="true" ma:fieldsID="e7db71fc26d4f11c6d71df165cb966cd" ns3:_="" ns4:_="">
    <xsd:import namespace="6c56a657-cfea-4be1-b6bc-549152387678"/>
    <xsd:import namespace="4dcb73fb-002c-4c91-a067-df56cb010f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6a657-cfea-4be1-b6bc-5491523876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b73fb-002c-4c91-a067-df56cb010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76D347-0C22-4B38-903C-220DF1C856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07330F-2104-44E1-BCB7-670534344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56a657-cfea-4be1-b6bc-549152387678"/>
    <ds:schemaRef ds:uri="4dcb73fb-002c-4c91-a067-df56cb010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DFFE1D-E71C-4AB9-8B9A-E2A47D24BC3A}">
  <ds:schemaRefs>
    <ds:schemaRef ds:uri="http://purl.org/dc/terms/"/>
    <ds:schemaRef ds:uri="4dcb73fb-002c-4c91-a067-df56cb010fc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6c56a657-cfea-4be1-b6bc-549152387678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924</Words>
  <Application>Microsoft Office PowerPoint</Application>
  <PresentationFormat>Panorámica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Arial</vt:lpstr>
      <vt:lpstr>Avenir Book</vt:lpstr>
      <vt:lpstr>Calibri</vt:lpstr>
      <vt:lpstr>Calibri Light</vt:lpstr>
      <vt:lpstr>inherit</vt:lpstr>
      <vt:lpstr>Myriad Pro</vt:lpstr>
      <vt:lpstr>Noto Sans</vt:lpstr>
      <vt:lpstr>ReithSans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 Tiscareño López</dc:creator>
  <cp:lastModifiedBy>Contigiani Alfonsina</cp:lastModifiedBy>
  <cp:revision>47</cp:revision>
  <dcterms:created xsi:type="dcterms:W3CDTF">2022-03-18T23:52:52Z</dcterms:created>
  <dcterms:modified xsi:type="dcterms:W3CDTF">2022-03-29T17:06:48Z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0x0101006DCEF342D09AA94E81109A4771DEA3A2</vt:lpwstr>
  </property>
</Properties>
</file>